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sldIdLst>
    <p:sldId id="256" r:id="rId2"/>
    <p:sldId id="270" r:id="rId3"/>
    <p:sldId id="281" r:id="rId4"/>
    <p:sldId id="282" r:id="rId5"/>
    <p:sldId id="283" r:id="rId6"/>
    <p:sldId id="284" r:id="rId7"/>
    <p:sldId id="285" r:id="rId8"/>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539C"/>
    <a:srgbClr val="1B2E6B"/>
    <a:srgbClr val="0D3979"/>
    <a:srgbClr val="1032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529" autoAdjust="0"/>
  </p:normalViewPr>
  <p:slideViewPr>
    <p:cSldViewPr>
      <p:cViewPr>
        <p:scale>
          <a:sx n="80" d="100"/>
          <a:sy n="80" d="100"/>
        </p:scale>
        <p:origin x="-540" y="-21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1A9A8-3ECA-4B7E-B0C2-33D71E11AD11}" type="datetimeFigureOut">
              <a:rPr lang="en-US" smtClean="0"/>
              <a:t>3/12/2012</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125AA5-EC80-4ED7-8CFD-84481897DB82}" type="slidenum">
              <a:rPr lang="en-US" smtClean="0"/>
              <a:t>‹#›</a:t>
            </a:fld>
            <a:endParaRPr lang="en-US"/>
          </a:p>
        </p:txBody>
      </p:sp>
    </p:spTree>
    <p:extLst>
      <p:ext uri="{BB962C8B-B14F-4D97-AF65-F5344CB8AC3E}">
        <p14:creationId xmlns:p14="http://schemas.microsoft.com/office/powerpoint/2010/main" val="2023521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FE58B1-1F06-440B-A100-C42B7FBB8C0B}"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30292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0A5776-A8ED-41C4-94AA-1640EE954463}"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416376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B4BAE-9280-4689-9470-5F074483190F}"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304962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67307-4E1C-4BA5-9D60-4D142485C7F9}"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91481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ECD750-5B4B-4F90-8266-2E7E3BCACD86}"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71712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6F22F5-E517-4086-A46C-D362B26DFBF7}"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40681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0FE1E8-1DB8-4F6A-A76E-5C0C326C880B}" type="datetime1">
              <a:rPr lang="en-US" smtClean="0"/>
              <a:t>3/12/2012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55273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EF991C-11C9-485A-9CE2-65A14B1837F5}" type="datetime1">
              <a:rPr lang="en-US" smtClean="0"/>
              <a:t>3/12/2012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75958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33C44-2652-469B-9791-691A80FFE0BC}" type="datetime1">
              <a:rPr lang="en-US" smtClean="0"/>
              <a:t>3/12/2012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335560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693A0-2F8A-4313-AC1F-D9D67A0B3706}"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62001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FB04D-FA34-4D0E-AEBD-76197C7526DA}"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345942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C354962-E06E-4058-A059-25C987B09B34}" type="datetime1">
              <a:rPr lang="en-US" smtClean="0"/>
              <a:t>3/12/2012</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01EE336-B501-4A1F-B03F-3B06E1EFA21F}" type="slidenum">
              <a:rPr lang="en-US" smtClean="0"/>
              <a:t>‹#›</a:t>
            </a:fld>
            <a:endParaRPr lang="en-US"/>
          </a:p>
        </p:txBody>
      </p:sp>
    </p:spTree>
    <p:extLst>
      <p:ext uri="{BB962C8B-B14F-4D97-AF65-F5344CB8AC3E}">
        <p14:creationId xmlns:p14="http://schemas.microsoft.com/office/powerpoint/2010/main" val="2629130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support.ownwebnow.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www.ownwebnow.com/cp" TargetMode="External"/><Relationship Id="rId4" Type="http://schemas.openxmlformats.org/officeDocument/2006/relationships/hyperlink" Target="https://support.ownwebnow.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s://www.ownwebnow.com/cp"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86400" y="7924800"/>
            <a:ext cx="1295400" cy="762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539C"/>
              </a:solidFill>
            </a:endParaRPr>
          </a:p>
        </p:txBody>
      </p:sp>
      <p:sp>
        <p:nvSpPr>
          <p:cNvPr id="13" name="TextBox 12"/>
          <p:cNvSpPr txBox="1"/>
          <p:nvPr/>
        </p:nvSpPr>
        <p:spPr>
          <a:xfrm>
            <a:off x="457200" y="3028890"/>
            <a:ext cx="4267200" cy="461665"/>
          </a:xfrm>
          <a:prstGeom prst="rect">
            <a:avLst/>
          </a:prstGeom>
          <a:noFill/>
        </p:spPr>
        <p:txBody>
          <a:bodyPr wrap="square" rtlCol="0">
            <a:spAutoFit/>
          </a:bodyPr>
          <a:lstStyle/>
          <a:p>
            <a:r>
              <a:rPr lang="en-US" sz="2400" spc="-150" dirty="0" smtClean="0">
                <a:solidFill>
                  <a:schemeClr val="bg1">
                    <a:lumMod val="50000"/>
                  </a:schemeClr>
                </a:solidFill>
                <a:latin typeface="Arial" pitchFamily="34" charset="0"/>
                <a:ea typeface="Tahoma" pitchFamily="34" charset="0"/>
                <a:cs typeface="Arial" pitchFamily="34" charset="0"/>
              </a:rPr>
              <a:t>Web Hosting</a:t>
            </a:r>
            <a:endParaRPr lang="en-US" sz="2400" spc="-150" dirty="0">
              <a:solidFill>
                <a:schemeClr val="bg1">
                  <a:lumMod val="50000"/>
                </a:schemeClr>
              </a:solidFill>
              <a:latin typeface="Arial" pitchFamily="34" charset="0"/>
              <a:ea typeface="Tahoma"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13" y="2590607"/>
            <a:ext cx="3230887" cy="609601"/>
          </a:xfrm>
          <a:prstGeom prst="rect">
            <a:avLst/>
          </a:prstGeom>
        </p:spPr>
      </p:pic>
    </p:spTree>
    <p:extLst>
      <p:ext uri="{BB962C8B-B14F-4D97-AF65-F5344CB8AC3E}">
        <p14:creationId xmlns:p14="http://schemas.microsoft.com/office/powerpoint/2010/main" val="576442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408628"/>
            <a:ext cx="5943600" cy="1785104"/>
          </a:xfrm>
          <a:prstGeom prst="rect">
            <a:avLst/>
          </a:prstGeom>
          <a:noFill/>
        </p:spPr>
        <p:txBody>
          <a:bodyPr wrap="square" rtlCol="0">
            <a:spAutoFit/>
          </a:bodyPr>
          <a:lstStyle/>
          <a:p>
            <a:r>
              <a:rPr lang="en-US" sz="1100" dirty="0"/>
              <a:t>The purpose of this Startup Guide is to familiarize you with Own Web Now's Web Hosting. Own Web Now offers two web hosting platforms, one powered by Linux / PHP and the other powered by Microsoft Windows ASP.NET. The choice of the web hosting platform should be made by your web developer who can tell you which infrastructure they are more comfortable developing and managing. Regardless of which platform you choose, the order and configuration process is nearly identical as are the other features: pop3/</a:t>
            </a:r>
            <a:r>
              <a:rPr lang="en-US" sz="1100" dirty="0" err="1"/>
              <a:t>imap</a:t>
            </a:r>
            <a:r>
              <a:rPr lang="en-US" sz="1100" dirty="0"/>
              <a:t> mailboxes, MySQL databases, virtual ftp sites and DNS control</a:t>
            </a:r>
            <a:r>
              <a:rPr lang="en-US" sz="1100" dirty="0" smtClean="0"/>
              <a:t>.</a:t>
            </a:r>
          </a:p>
          <a:p>
            <a:endParaRPr lang="en-US" sz="1100" dirty="0"/>
          </a:p>
          <a:p>
            <a:r>
              <a:rPr lang="en-US" sz="1100" dirty="0"/>
              <a:t>Before you begin, make sure you have the control of the clients domain name registrar account because you may be making changes to their name servers.</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2</a:t>
            </a:fld>
            <a:endParaRPr lang="en-US" dirty="0"/>
          </a:p>
        </p:txBody>
      </p:sp>
      <p:sp>
        <p:nvSpPr>
          <p:cNvPr id="9" name="TextBox 8"/>
          <p:cNvSpPr txBox="1"/>
          <p:nvPr/>
        </p:nvSpPr>
        <p:spPr>
          <a:xfrm>
            <a:off x="457200" y="990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Introduction</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13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57200" y="3694628"/>
            <a:ext cx="5943600" cy="3477875"/>
          </a:xfrm>
          <a:prstGeom prst="rect">
            <a:avLst/>
          </a:prstGeom>
          <a:noFill/>
        </p:spPr>
        <p:txBody>
          <a:bodyPr wrap="square" rtlCol="0">
            <a:spAutoFit/>
          </a:bodyPr>
          <a:lstStyle/>
          <a:p>
            <a:r>
              <a:rPr lang="en-US" sz="1100" b="1" dirty="0"/>
              <a:t>1.</a:t>
            </a:r>
            <a:r>
              <a:rPr lang="en-US" sz="1100" dirty="0"/>
              <a:t> Please login to the Own Web Now Support Portal (</a:t>
            </a:r>
            <a:r>
              <a:rPr lang="en-US" sz="1100" dirty="0">
                <a:hlinkClick r:id="rId4"/>
              </a:rPr>
              <a:t>https://support.ownwebnow.com</a:t>
            </a:r>
            <a:r>
              <a:rPr lang="en-US" sz="1100" dirty="0"/>
              <a:t>) with your </a:t>
            </a:r>
            <a:r>
              <a:rPr lang="en-US" sz="1100" i="1" dirty="0"/>
              <a:t>email address</a:t>
            </a:r>
            <a:r>
              <a:rPr lang="en-US" sz="1100" dirty="0"/>
              <a:t> and a </a:t>
            </a:r>
            <a:r>
              <a:rPr lang="en-US" sz="1100" i="1" dirty="0"/>
              <a:t>password</a:t>
            </a:r>
            <a:r>
              <a:rPr lang="en-US" sz="1100" dirty="0" smtClean="0"/>
              <a:t>.</a:t>
            </a:r>
          </a:p>
          <a:p>
            <a:endParaRPr lang="en-US" sz="1100" dirty="0"/>
          </a:p>
          <a:p>
            <a:r>
              <a:rPr lang="en-US" sz="1100" b="1" dirty="0"/>
              <a:t>2.</a:t>
            </a:r>
            <a:r>
              <a:rPr lang="en-US" sz="1100" dirty="0"/>
              <a:t> Click on the </a:t>
            </a:r>
            <a:r>
              <a:rPr lang="en-US" sz="1100" b="1" dirty="0"/>
              <a:t>Service Manager</a:t>
            </a:r>
            <a:r>
              <a:rPr lang="en-US" sz="1100" dirty="0"/>
              <a:t> tab. This will bring up the </a:t>
            </a:r>
            <a:r>
              <a:rPr lang="en-US" sz="1100" i="1" dirty="0"/>
              <a:t>Service Manager Dashboard</a:t>
            </a:r>
            <a:r>
              <a:rPr lang="en-US" sz="1100" dirty="0"/>
              <a:t> from which you can order and manage all your web hosting accounts</a:t>
            </a:r>
            <a:r>
              <a:rPr lang="en-US" sz="1100" dirty="0" smtClean="0"/>
              <a:t>.</a:t>
            </a:r>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r>
              <a:rPr lang="en-US" sz="1100" b="1" dirty="0"/>
              <a:t>3.</a:t>
            </a:r>
            <a:r>
              <a:rPr lang="en-US" sz="1100" dirty="0"/>
              <a:t> You can quickly subscribe to all of our services on the right in the </a:t>
            </a:r>
            <a:r>
              <a:rPr lang="en-US" sz="1100" i="1" dirty="0"/>
              <a:t>Add Services</a:t>
            </a:r>
            <a:r>
              <a:rPr lang="en-US" sz="1100" dirty="0"/>
              <a:t> section. Click on </a:t>
            </a:r>
            <a:r>
              <a:rPr lang="en-US" sz="1100" b="1" dirty="0"/>
              <a:t>New Web Hosting Site</a:t>
            </a:r>
            <a:r>
              <a:rPr lang="en-US" sz="1100" dirty="0"/>
              <a:t> to proceed.</a:t>
            </a:r>
          </a:p>
        </p:txBody>
      </p:sp>
      <p:sp>
        <p:nvSpPr>
          <p:cNvPr id="42" name="TextBox 41"/>
          <p:cNvSpPr txBox="1"/>
          <p:nvPr/>
        </p:nvSpPr>
        <p:spPr>
          <a:xfrm>
            <a:off x="457200" y="3276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Ordering Website Hosting</a:t>
            </a:r>
            <a:endParaRPr lang="en-US" sz="1600" b="1" dirty="0">
              <a:solidFill>
                <a:srgbClr val="10539C"/>
              </a:solidFill>
              <a:latin typeface="Cambria" pitchFamily="18" charset="0"/>
              <a:cs typeface="Arial" pitchFamily="34" charset="0"/>
            </a:endParaRPr>
          </a:p>
        </p:txBody>
      </p:sp>
      <p:cxnSp>
        <p:nvCxnSpPr>
          <p:cNvPr id="43" name="Straight Connector 42"/>
          <p:cNvCxnSpPr/>
          <p:nvPr/>
        </p:nvCxnSpPr>
        <p:spPr>
          <a:xfrm>
            <a:off x="533400" y="3599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10276" name="Picture 36" descr="http://www.exchangedefender.com/images/osb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661646"/>
            <a:ext cx="5791200" cy="2043954"/>
          </a:xfrm>
          <a:prstGeom prst="rect">
            <a:avLst/>
          </a:prstGeom>
          <a:noFill/>
          <a:extLst>
            <a:ext uri="{909E8E84-426E-40DD-AFC4-6F175D3DCCD1}">
              <a14:hiddenFill xmlns:a14="http://schemas.microsoft.com/office/drawing/2010/main">
                <a:solidFill>
                  <a:srgbClr val="FFFFFF"/>
                </a:solidFill>
              </a14:hiddenFill>
            </a:ext>
          </a:extLst>
        </p:spPr>
      </p:pic>
      <p:pic>
        <p:nvPicPr>
          <p:cNvPr id="10278" name="Picture 38" descr="http://www.exchangedefender.com/images/osb_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7172503"/>
            <a:ext cx="3333750" cy="113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227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10587514"/>
          </a:xfrm>
          <a:prstGeom prst="rect">
            <a:avLst/>
          </a:prstGeom>
          <a:noFill/>
        </p:spPr>
        <p:txBody>
          <a:bodyPr wrap="square" rtlCol="0">
            <a:spAutoFit/>
          </a:bodyPr>
          <a:lstStyle/>
          <a:p>
            <a:r>
              <a:rPr lang="en-US" sz="1100" b="1" dirty="0"/>
              <a:t>4.</a:t>
            </a:r>
            <a:r>
              <a:rPr lang="en-US" sz="1100" dirty="0"/>
              <a:t> Please provide the </a:t>
            </a:r>
            <a:r>
              <a:rPr lang="en-US" sz="1100" i="1" dirty="0"/>
              <a:t>Contact and Billing information</a:t>
            </a:r>
            <a:r>
              <a:rPr lang="en-US" sz="1100" dirty="0"/>
              <a:t> for this order. You will be asked to confirm your billing data, address and the usual contract terms of service agreements.</a:t>
            </a:r>
          </a:p>
          <a:p>
            <a:r>
              <a:rPr lang="en-US" sz="1100" dirty="0"/>
              <a:t> </a:t>
            </a:r>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r>
              <a:rPr lang="en-US" sz="1100" dirty="0"/>
              <a:t/>
            </a:r>
            <a:br>
              <a:rPr lang="en-US" sz="1100" dirty="0"/>
            </a:br>
            <a:r>
              <a:rPr lang="en-US" sz="1100" dirty="0"/>
              <a:t/>
            </a:r>
            <a:br>
              <a:rPr lang="en-US" sz="1100" dirty="0"/>
            </a:br>
            <a:r>
              <a:rPr lang="en-US" sz="1100" b="1" dirty="0"/>
              <a:t>5.</a:t>
            </a:r>
            <a:r>
              <a:rPr lang="en-US" sz="1100" dirty="0"/>
              <a:t> Provide the domain name (</a:t>
            </a:r>
            <a:r>
              <a:rPr lang="en-US" sz="1100" i="1" dirty="0"/>
              <a:t>without www.</a:t>
            </a:r>
            <a:r>
              <a:rPr lang="en-US" sz="1100" dirty="0"/>
              <a:t>) you wish to use with your web hosting package. If you already own a domain name please </a:t>
            </a:r>
            <a:r>
              <a:rPr lang="en-US" sz="1100" dirty="0" smtClean="0"/>
              <a:t>select </a:t>
            </a:r>
            <a:r>
              <a:rPr lang="en-US" sz="1100" b="1" dirty="0" smtClean="0"/>
              <a:t>Existing/Current</a:t>
            </a:r>
            <a:r>
              <a:rPr lang="en-US" sz="1100" dirty="0"/>
              <a:t> under </a:t>
            </a:r>
            <a:r>
              <a:rPr lang="en-US" sz="1100" i="1" dirty="0"/>
              <a:t>Domain Registration</a:t>
            </a:r>
            <a:r>
              <a:rPr lang="en-US" sz="1100" dirty="0"/>
              <a:t>. If you would like us to register a domain name on your behalf select </a:t>
            </a:r>
            <a:r>
              <a:rPr lang="en-US" sz="1100" b="1" dirty="0"/>
              <a:t>Register</a:t>
            </a:r>
            <a:r>
              <a:rPr lang="en-US" sz="1100" dirty="0"/>
              <a:t>.</a:t>
            </a:r>
          </a:p>
          <a:p>
            <a:endParaRPr lang="en-US" sz="1100" dirty="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3</a:t>
            </a:fld>
            <a:endParaRPr lang="en-US" dirty="0"/>
          </a:p>
        </p:txBody>
      </p:sp>
      <p:pic>
        <p:nvPicPr>
          <p:cNvPr id="107522" name="Picture 2" descr="http://www.exchangedefender.com/images/hosting_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974" y="1447800"/>
            <a:ext cx="5826826" cy="4267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13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9571851"/>
          </a:xfrm>
          <a:prstGeom prst="rect">
            <a:avLst/>
          </a:prstGeom>
          <a:noFill/>
        </p:spPr>
        <p:txBody>
          <a:bodyPr wrap="square" rtlCol="0">
            <a:spAutoFit/>
          </a:bodyPr>
          <a:lstStyle/>
          <a:p>
            <a:r>
              <a:rPr lang="en-US" sz="1100" b="1" dirty="0"/>
              <a:t>6.</a:t>
            </a:r>
            <a:r>
              <a:rPr lang="en-US" sz="1100" dirty="0"/>
              <a:t> Pick the </a:t>
            </a:r>
            <a:r>
              <a:rPr lang="en-US" sz="1100" b="1" dirty="0"/>
              <a:t>Server Technology</a:t>
            </a:r>
            <a:r>
              <a:rPr lang="en-US" sz="1100" dirty="0"/>
              <a:t> that will power your web site. Own Web Now recommends </a:t>
            </a:r>
            <a:r>
              <a:rPr lang="en-US" sz="1100" i="1" dirty="0"/>
              <a:t>Linux</a:t>
            </a:r>
            <a:r>
              <a:rPr lang="en-US" sz="1100" dirty="0"/>
              <a:t> as it's compatible with a wide array of web PHP applications and can be managed and published to using free FTP clients. If you require ASP.NET (1.1 default, 2.5 available by request) you should select </a:t>
            </a:r>
            <a:r>
              <a:rPr lang="en-US" sz="1100" i="1" dirty="0"/>
              <a:t>Microsoft Windows</a:t>
            </a:r>
            <a:r>
              <a:rPr lang="en-US" sz="1100" dirty="0"/>
              <a:t> instead</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r>
              <a:rPr lang="en-US" sz="1100" dirty="0"/>
              <a:t> </a:t>
            </a:r>
            <a:r>
              <a:rPr lang="en-US" sz="1100" dirty="0"/>
              <a:t/>
            </a:r>
            <a:br>
              <a:rPr lang="en-US" sz="1100" dirty="0"/>
            </a:br>
            <a:r>
              <a:rPr lang="en-US" sz="1100" dirty="0"/>
              <a:t/>
            </a:r>
            <a:br>
              <a:rPr lang="en-US" sz="1100" dirty="0"/>
            </a:br>
            <a:r>
              <a:rPr lang="en-US" sz="1100" b="1" dirty="0"/>
              <a:t>7.</a:t>
            </a:r>
            <a:r>
              <a:rPr lang="en-US" sz="1100" dirty="0"/>
              <a:t> Review the confirmation screen which will display the website pending to be created. If all the information in the review screen is correct, select Finalize Order. We will send you an email containing your </a:t>
            </a:r>
            <a:r>
              <a:rPr lang="en-US" sz="1100" i="1" dirty="0"/>
              <a:t>username</a:t>
            </a:r>
            <a:r>
              <a:rPr lang="en-US" sz="1100" dirty="0"/>
              <a:t> and </a:t>
            </a:r>
            <a:r>
              <a:rPr lang="en-US" sz="1100" i="1" dirty="0"/>
              <a:t>password</a:t>
            </a:r>
            <a:r>
              <a:rPr lang="en-US" sz="1100" dirty="0"/>
              <a:t> and all the other relevant information.</a:t>
            </a:r>
          </a:p>
          <a:p>
            <a:endParaRPr lang="en-US" sz="1100" dirty="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4</a:t>
            </a:fld>
            <a:endParaRPr lang="en-US" dirty="0"/>
          </a:p>
        </p:txBody>
      </p:sp>
      <p:pic>
        <p:nvPicPr>
          <p:cNvPr id="109570" name="Picture 2" descr="http://www.exchangedefender.com/images/hosting_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28800"/>
            <a:ext cx="5791200" cy="2773252"/>
          </a:xfrm>
          <a:prstGeom prst="rect">
            <a:avLst/>
          </a:prstGeom>
          <a:noFill/>
          <a:extLst>
            <a:ext uri="{909E8E84-426E-40DD-AFC4-6F175D3DCCD1}">
              <a14:hiddenFill xmlns:a14="http://schemas.microsoft.com/office/drawing/2010/main">
                <a:solidFill>
                  <a:srgbClr val="FFFFFF"/>
                </a:solidFill>
              </a14:hiddenFill>
            </a:ext>
          </a:extLst>
        </p:spPr>
      </p:pic>
      <p:pic>
        <p:nvPicPr>
          <p:cNvPr id="109572" name="Picture 4" descr="http://www.exchangedefender.com/images/hosting_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562600"/>
            <a:ext cx="5791200" cy="228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82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408628"/>
            <a:ext cx="5943600" cy="1277273"/>
          </a:xfrm>
          <a:prstGeom prst="rect">
            <a:avLst/>
          </a:prstGeom>
          <a:noFill/>
        </p:spPr>
        <p:txBody>
          <a:bodyPr wrap="square" rtlCol="0">
            <a:spAutoFit/>
          </a:bodyPr>
          <a:lstStyle/>
          <a:p>
            <a:r>
              <a:rPr lang="en-US" sz="1100" dirty="0"/>
              <a:t>There are two locations from which you can manage your Own Web Now Web Hosting. To obtain configuration information and make service changes (such as cancelling or disabling the service) login to the OWN Support Portal (</a:t>
            </a:r>
            <a:r>
              <a:rPr lang="en-US" sz="1100" dirty="0">
                <a:hlinkClick r:id="rId4"/>
              </a:rPr>
              <a:t>https://support.ownwebnow.com</a:t>
            </a:r>
            <a:r>
              <a:rPr lang="en-US" sz="1100" dirty="0"/>
              <a:t>) , click on the Service Manager and select Web Hosting. You will be provided with a list of your active web sites. Clicking on the blue "I" button will reveal the Detailed Information screen. To manage all other aspects of web hosting, such as adding mailboxes or databases, login to our OWN Web Hosting Control Panel at </a:t>
            </a:r>
            <a:r>
              <a:rPr lang="en-US" sz="1100" dirty="0">
                <a:hlinkClick r:id="rId5"/>
              </a:rPr>
              <a:t>https://</a:t>
            </a:r>
            <a:r>
              <a:rPr lang="en-US" sz="1100" dirty="0" smtClean="0">
                <a:hlinkClick r:id="rId5"/>
              </a:rPr>
              <a:t>www.ownwebnow.com/cp</a:t>
            </a:r>
            <a:r>
              <a:rPr lang="en-US" sz="1100" dirty="0" smtClean="0"/>
              <a:t>.</a:t>
            </a:r>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5</a:t>
            </a:fld>
            <a:endParaRPr lang="en-US" dirty="0"/>
          </a:p>
        </p:txBody>
      </p:sp>
      <p:sp>
        <p:nvSpPr>
          <p:cNvPr id="9" name="TextBox 8"/>
          <p:cNvSpPr txBox="1"/>
          <p:nvPr/>
        </p:nvSpPr>
        <p:spPr>
          <a:xfrm>
            <a:off x="457200" y="990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Deployment &amp; Management</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13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57200" y="3313628"/>
            <a:ext cx="5943600" cy="3293209"/>
          </a:xfrm>
          <a:prstGeom prst="rect">
            <a:avLst/>
          </a:prstGeom>
          <a:noFill/>
        </p:spPr>
        <p:txBody>
          <a:bodyPr wrap="square" rtlCol="0">
            <a:spAutoFit/>
          </a:bodyPr>
          <a:lstStyle/>
          <a:p>
            <a:r>
              <a:rPr lang="en-US" sz="1100" dirty="0"/>
              <a:t>Publishing your web site will depend on the platform you chose to power your web site. If you created a Linux web hosting account, you can use an FTP client or any software that can publish to an FTP site. If you opted for Windows instead, you must use a Microsoft technology such as </a:t>
            </a:r>
            <a:r>
              <a:rPr lang="en-US" sz="1100" dirty="0" err="1"/>
              <a:t>Frontpage</a:t>
            </a:r>
            <a:r>
              <a:rPr lang="en-US" sz="1100" dirty="0"/>
              <a:t>, Expression or Visual Studio</a:t>
            </a:r>
            <a:r>
              <a:rPr lang="en-US" sz="1100" dirty="0" smtClean="0"/>
              <a:t>.</a:t>
            </a:r>
          </a:p>
          <a:p>
            <a:endParaRPr lang="en-US" sz="1100" dirty="0"/>
          </a:p>
          <a:p>
            <a:r>
              <a:rPr lang="en-US" sz="1100" dirty="0"/>
              <a:t>First, you should move your DNS to </a:t>
            </a:r>
            <a:r>
              <a:rPr lang="en-US" sz="1100" b="1" dirty="0"/>
              <a:t>ownwebnow.com</a:t>
            </a:r>
            <a:r>
              <a:rPr lang="en-US" sz="1100" dirty="0"/>
              <a:t> by changing your name servers. Our servers are as follows</a:t>
            </a:r>
            <a:r>
              <a:rPr lang="en-US" sz="1100" dirty="0" smtClean="0"/>
              <a:t>:</a:t>
            </a:r>
          </a:p>
          <a:p>
            <a:endParaRPr lang="en-US" sz="500" dirty="0"/>
          </a:p>
          <a:p>
            <a:pPr marL="171450" indent="-171450">
              <a:buFont typeface="Arial" pitchFamily="34" charset="0"/>
              <a:buChar char="•"/>
            </a:pPr>
            <a:r>
              <a:rPr lang="en-US" sz="1100" i="1" dirty="0" smtClean="0"/>
              <a:t>ns1.ownwebnow.com</a:t>
            </a:r>
          </a:p>
          <a:p>
            <a:pPr marL="171450" indent="-171450">
              <a:buFont typeface="Arial" pitchFamily="34" charset="0"/>
              <a:buChar char="•"/>
            </a:pPr>
            <a:r>
              <a:rPr lang="en-US" sz="1100" i="1" dirty="0" smtClean="0"/>
              <a:t>ns2.ownwebnow.com</a:t>
            </a:r>
          </a:p>
          <a:p>
            <a:endParaRPr lang="en-US" sz="500" dirty="0"/>
          </a:p>
          <a:p>
            <a:r>
              <a:rPr lang="en-US" sz="1100" dirty="0"/>
              <a:t>If you are not ready to move your name servers because you want to see the site before DNS changes are made, you can customize your hosts file to automatically load content from our web servers.</a:t>
            </a:r>
          </a:p>
          <a:p>
            <a:r>
              <a:rPr lang="en-US" sz="1100" dirty="0"/>
              <a:t/>
            </a:r>
            <a:br>
              <a:rPr lang="en-US" sz="1100" dirty="0"/>
            </a:br>
            <a:r>
              <a:rPr lang="en-US" sz="1100" b="1" dirty="0"/>
              <a:t>1.</a:t>
            </a:r>
            <a:r>
              <a:rPr lang="en-US" sz="1100" dirty="0"/>
              <a:t> Confirm that you have the </a:t>
            </a:r>
            <a:r>
              <a:rPr lang="en-US" sz="1100" i="1" dirty="0"/>
              <a:t>Username</a:t>
            </a:r>
            <a:r>
              <a:rPr lang="en-US" sz="1100" dirty="0"/>
              <a:t> and </a:t>
            </a:r>
            <a:r>
              <a:rPr lang="en-US" sz="1100" i="1" dirty="0"/>
              <a:t>Password</a:t>
            </a:r>
            <a:r>
              <a:rPr lang="en-US" sz="1100" dirty="0"/>
              <a:t> that was emailed to the administrative contact when the site was created</a:t>
            </a:r>
            <a:r>
              <a:rPr lang="en-US" sz="1100" dirty="0" smtClean="0"/>
              <a:t>.</a:t>
            </a:r>
          </a:p>
          <a:p>
            <a:endParaRPr lang="en-US" sz="1100" dirty="0"/>
          </a:p>
          <a:p>
            <a:r>
              <a:rPr lang="en-US" sz="1100" b="1" dirty="0"/>
              <a:t>2.</a:t>
            </a:r>
            <a:r>
              <a:rPr lang="en-US" sz="1100" dirty="0"/>
              <a:t> Edit your </a:t>
            </a:r>
            <a:r>
              <a:rPr lang="en-US" sz="1100" b="1" dirty="0"/>
              <a:t>HOSTS</a:t>
            </a:r>
            <a:r>
              <a:rPr lang="en-US" sz="1100" dirty="0"/>
              <a:t> (</a:t>
            </a:r>
            <a:r>
              <a:rPr lang="en-US" sz="1100" i="1" dirty="0"/>
              <a:t>C:\Windows\System32\drivers\</a:t>
            </a:r>
            <a:r>
              <a:rPr lang="en-US" sz="1100" i="1" dirty="0" err="1"/>
              <a:t>etc</a:t>
            </a:r>
            <a:r>
              <a:rPr lang="en-US" sz="1100" i="1" dirty="0"/>
              <a:t>\hosts</a:t>
            </a:r>
            <a:r>
              <a:rPr lang="en-US" sz="1100" dirty="0"/>
              <a:t>) file to set up a static route. The hostname is separated from the IP address by a tab. Once the entry is added, save the file. As this is a protected file in Microsoft Windows you will have to launch notepad with </a:t>
            </a:r>
            <a:r>
              <a:rPr lang="en-US" sz="1100" i="1" dirty="0"/>
              <a:t>Administrative privileges</a:t>
            </a:r>
            <a:r>
              <a:rPr lang="en-US" sz="1100" dirty="0"/>
              <a:t>.</a:t>
            </a:r>
          </a:p>
        </p:txBody>
      </p:sp>
      <p:sp>
        <p:nvSpPr>
          <p:cNvPr id="42" name="TextBox 41"/>
          <p:cNvSpPr txBox="1"/>
          <p:nvPr/>
        </p:nvSpPr>
        <p:spPr>
          <a:xfrm>
            <a:off x="457200" y="2895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Publishing Website Content</a:t>
            </a:r>
            <a:endParaRPr lang="en-US" sz="1600" b="1" dirty="0">
              <a:solidFill>
                <a:srgbClr val="10539C"/>
              </a:solidFill>
              <a:latin typeface="Cambria" pitchFamily="18" charset="0"/>
              <a:cs typeface="Arial" pitchFamily="34" charset="0"/>
            </a:endParaRPr>
          </a:p>
        </p:txBody>
      </p:sp>
      <p:cxnSp>
        <p:nvCxnSpPr>
          <p:cNvPr id="43" name="Straight Connector 42"/>
          <p:cNvCxnSpPr/>
          <p:nvPr/>
        </p:nvCxnSpPr>
        <p:spPr>
          <a:xfrm>
            <a:off x="533400" y="3218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110594" name="Picture 2" descr="http://www.exchangedefender.com/images/content_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161" y="6705600"/>
            <a:ext cx="5495925" cy="153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815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3477875"/>
          </a:xfrm>
          <a:prstGeom prst="rect">
            <a:avLst/>
          </a:prstGeom>
          <a:noFill/>
        </p:spPr>
        <p:txBody>
          <a:bodyPr wrap="square" rtlCol="0">
            <a:spAutoFit/>
          </a:bodyPr>
          <a:lstStyle/>
          <a:p>
            <a:r>
              <a:rPr lang="en-US" sz="1100" b="1" dirty="0"/>
              <a:t>3.</a:t>
            </a:r>
            <a:r>
              <a:rPr lang="en-US" sz="1100" dirty="0"/>
              <a:t> Confirm that the static entry is valid by pinging the domain name. It should respond with "</a:t>
            </a:r>
            <a:r>
              <a:rPr lang="en-US" sz="1100" i="1" dirty="0"/>
              <a:t>Reply from 65.99.XXX..</a:t>
            </a:r>
            <a:r>
              <a:rPr lang="en-US" sz="1100" dirty="0"/>
              <a:t>"</a:t>
            </a:r>
          </a:p>
          <a:p>
            <a:r>
              <a:rPr lang="en-US" sz="1100" dirty="0"/>
              <a:t> </a:t>
            </a:r>
            <a:endParaRPr lang="en-US" sz="1100" dirty="0" smtClean="0"/>
          </a:p>
          <a:p>
            <a:endParaRPr lang="en-US" sz="1100" dirty="0"/>
          </a:p>
          <a:p>
            <a:endParaRPr lang="en-US" sz="1100" dirty="0" smtClean="0"/>
          </a:p>
          <a:p>
            <a:r>
              <a:rPr lang="en-US" sz="1100" dirty="0"/>
              <a:t/>
            </a:r>
            <a:br>
              <a:rPr lang="en-US" sz="1100" dirty="0"/>
            </a:br>
            <a:r>
              <a:rPr lang="en-US" sz="1100" dirty="0"/>
              <a:t/>
            </a:r>
            <a:br>
              <a:rPr lang="en-US" sz="1100" dirty="0"/>
            </a:br>
            <a:r>
              <a:rPr lang="en-US" sz="1100" b="1" dirty="0"/>
              <a:t>4.</a:t>
            </a:r>
            <a:r>
              <a:rPr lang="en-US" sz="1100" dirty="0"/>
              <a:t> If you are using a Linux platform to power your web site just open an FTP client (such as </a:t>
            </a:r>
            <a:r>
              <a:rPr lang="en-US" sz="1100" dirty="0" err="1"/>
              <a:t>Filezilla</a:t>
            </a:r>
            <a:r>
              <a:rPr lang="en-US" sz="1100" dirty="0"/>
              <a:t>) and navigate to the newly created domain. Change to the www directory on the remote site and upload content</a:t>
            </a:r>
            <a:r>
              <a:rPr lang="en-US" sz="1100" dirty="0" smtClean="0"/>
              <a:t>.</a:t>
            </a:r>
          </a:p>
          <a:p>
            <a:endParaRPr lang="en-US" sz="1100" dirty="0"/>
          </a:p>
          <a:p>
            <a:r>
              <a:rPr lang="en-US" sz="1100" b="1" dirty="0" smtClean="0"/>
              <a:t>5</a:t>
            </a:r>
            <a:r>
              <a:rPr lang="en-US" sz="1100" b="1" dirty="0"/>
              <a:t>.</a:t>
            </a:r>
            <a:r>
              <a:rPr lang="en-US" sz="1100" dirty="0"/>
              <a:t> If you are using a Windows platform to power your web site you can just open the URL directly and authenticate.</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6</a:t>
            </a:fld>
            <a:endParaRPr lang="en-US" dirty="0"/>
          </a:p>
        </p:txBody>
      </p:sp>
      <p:pic>
        <p:nvPicPr>
          <p:cNvPr id="111620" name="Picture 4" descr="http://www.exchangedefender.com/images/content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24000"/>
            <a:ext cx="4457700" cy="5334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7200" y="3828127"/>
            <a:ext cx="5943600" cy="3477875"/>
          </a:xfrm>
          <a:prstGeom prst="rect">
            <a:avLst/>
          </a:prstGeom>
          <a:noFill/>
        </p:spPr>
        <p:txBody>
          <a:bodyPr wrap="square" rtlCol="0">
            <a:spAutoFit/>
          </a:bodyPr>
          <a:lstStyle/>
          <a:p>
            <a:r>
              <a:rPr lang="en-US" sz="1100" b="1" dirty="0"/>
              <a:t>1.</a:t>
            </a:r>
            <a:r>
              <a:rPr lang="en-US" sz="1100" dirty="0"/>
              <a:t> Confirm that you have the </a:t>
            </a:r>
            <a:r>
              <a:rPr lang="en-US" sz="1100" i="1" dirty="0"/>
              <a:t>Username</a:t>
            </a:r>
            <a:r>
              <a:rPr lang="en-US" sz="1100" dirty="0"/>
              <a:t> and </a:t>
            </a:r>
            <a:r>
              <a:rPr lang="en-US" sz="1100" i="1" dirty="0"/>
              <a:t>Password</a:t>
            </a:r>
            <a:r>
              <a:rPr lang="en-US" sz="1100" dirty="0"/>
              <a:t> that was emailed to the administrative contact when the Own Web Now Web Hosting account was created</a:t>
            </a:r>
            <a:r>
              <a:rPr lang="en-US" sz="1100" dirty="0" smtClean="0"/>
              <a:t>.</a:t>
            </a:r>
          </a:p>
          <a:p>
            <a:endParaRPr lang="en-US" sz="1100" dirty="0"/>
          </a:p>
          <a:p>
            <a:r>
              <a:rPr lang="en-US" sz="1100" b="1" dirty="0"/>
              <a:t>2.</a:t>
            </a:r>
            <a:r>
              <a:rPr lang="en-US" sz="1100" dirty="0"/>
              <a:t> Login to the </a:t>
            </a:r>
            <a:r>
              <a:rPr lang="en-US" sz="1100" b="1" dirty="0" smtClean="0"/>
              <a:t>ExchangeDefender </a:t>
            </a:r>
            <a:r>
              <a:rPr lang="en-US" sz="1100" b="1" dirty="0"/>
              <a:t>Web Hosting Control Panel</a:t>
            </a:r>
            <a:r>
              <a:rPr lang="en-US" sz="1100" dirty="0"/>
              <a:t> at </a:t>
            </a:r>
            <a:r>
              <a:rPr lang="en-US" sz="1100" dirty="0">
                <a:hlinkClick r:id="rId5"/>
              </a:rPr>
              <a:t>https://</a:t>
            </a:r>
            <a:r>
              <a:rPr lang="en-US" sz="1100" dirty="0" smtClean="0">
                <a:hlinkClick r:id="rId5"/>
              </a:rPr>
              <a:t>www.exchangedefender.com/cp</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r>
              <a:rPr lang="en-US" sz="1100" b="1" dirty="0"/>
              <a:t>3.</a:t>
            </a:r>
            <a:r>
              <a:rPr lang="en-US" sz="1100" dirty="0"/>
              <a:t> All configuration options are available on the left. If you wish to make any changes just select the service you wish to modify or create and follow the directions.</a:t>
            </a:r>
          </a:p>
        </p:txBody>
      </p:sp>
      <p:sp>
        <p:nvSpPr>
          <p:cNvPr id="14" name="TextBox 13"/>
          <p:cNvSpPr txBox="1"/>
          <p:nvPr/>
        </p:nvSpPr>
        <p:spPr>
          <a:xfrm>
            <a:off x="457200" y="3410099"/>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Configuration</a:t>
            </a:r>
            <a:endParaRPr lang="en-US" sz="1600" b="1" dirty="0">
              <a:solidFill>
                <a:srgbClr val="10539C"/>
              </a:solidFill>
              <a:latin typeface="Cambria" pitchFamily="18" charset="0"/>
              <a:cs typeface="Arial" pitchFamily="34" charset="0"/>
            </a:endParaRPr>
          </a:p>
        </p:txBody>
      </p:sp>
      <p:cxnSp>
        <p:nvCxnSpPr>
          <p:cNvPr id="15" name="Straight Connector 14"/>
          <p:cNvCxnSpPr/>
          <p:nvPr/>
        </p:nvCxnSpPr>
        <p:spPr>
          <a:xfrm>
            <a:off x="533400" y="3733264"/>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111622" name="Picture 6" descr="http://www.exchangedefender.com/images/hosting_config_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876800"/>
            <a:ext cx="3695700" cy="1657351"/>
          </a:xfrm>
          <a:prstGeom prst="rect">
            <a:avLst/>
          </a:prstGeom>
          <a:noFill/>
          <a:extLst>
            <a:ext uri="{909E8E84-426E-40DD-AFC4-6F175D3DCCD1}">
              <a14:hiddenFill xmlns:a14="http://schemas.microsoft.com/office/drawing/2010/main">
                <a:solidFill>
                  <a:srgbClr val="FFFFFF"/>
                </a:solidFill>
              </a14:hiddenFill>
            </a:ext>
          </a:extLst>
        </p:spPr>
      </p:pic>
      <p:pic>
        <p:nvPicPr>
          <p:cNvPr id="111624" name="Picture 8" descr="http://www.exchangedefender.com/images/hosting_config_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183" y="7306002"/>
            <a:ext cx="29146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238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7</a:t>
            </a:fld>
            <a:endParaRPr lang="en-US" dirty="0"/>
          </a:p>
        </p:txBody>
      </p:sp>
      <p:sp>
        <p:nvSpPr>
          <p:cNvPr id="11" name="TextBox 10"/>
          <p:cNvSpPr txBox="1"/>
          <p:nvPr/>
        </p:nvSpPr>
        <p:spPr>
          <a:xfrm>
            <a:off x="457200" y="1332428"/>
            <a:ext cx="5943600" cy="7032694"/>
          </a:xfrm>
          <a:prstGeom prst="rect">
            <a:avLst/>
          </a:prstGeom>
          <a:noFill/>
        </p:spPr>
        <p:txBody>
          <a:bodyPr wrap="square" rtlCol="0">
            <a:spAutoFit/>
          </a:bodyPr>
          <a:lstStyle/>
          <a:p>
            <a:r>
              <a:rPr lang="en-US" sz="1100" dirty="0"/>
              <a:t>After configuring the site settings (Email, FTP accounts, </a:t>
            </a:r>
            <a:r>
              <a:rPr lang="en-US" sz="1100" dirty="0" smtClean="0"/>
              <a:t>etc.) </a:t>
            </a:r>
            <a:r>
              <a:rPr lang="en-US" sz="1100" dirty="0"/>
              <a:t>and confirming the site content was uploaded properly you can safely change your name servers to </a:t>
            </a:r>
            <a:r>
              <a:rPr lang="en-US" sz="1100" i="1" dirty="0"/>
              <a:t>ns1.ownwebnow.com</a:t>
            </a:r>
            <a:r>
              <a:rPr lang="en-US" sz="1100" dirty="0"/>
              <a:t> and </a:t>
            </a:r>
            <a:r>
              <a:rPr lang="en-US" sz="1100" i="1" dirty="0"/>
              <a:t>ns2.ownwebnow.com</a:t>
            </a:r>
            <a:r>
              <a:rPr lang="en-US" sz="1100" dirty="0"/>
              <a:t>. This change is made at the place you purchased your domain name, often referred to as the Domain Registrar (such as </a:t>
            </a:r>
            <a:r>
              <a:rPr lang="en-US" sz="1100" dirty="0" err="1"/>
              <a:t>GoDaddy</a:t>
            </a:r>
            <a:r>
              <a:rPr lang="en-US" sz="1100" dirty="0"/>
              <a:t>, Network Solutions, </a:t>
            </a:r>
            <a:r>
              <a:rPr lang="en-US" sz="1100" dirty="0" smtClean="0"/>
              <a:t>etc.). </a:t>
            </a:r>
            <a:r>
              <a:rPr lang="en-US" sz="1100" dirty="0"/>
              <a:t>It can take up to 72 hours for the DNS name server change to be updated on all the servers on the Internet</a:t>
            </a:r>
            <a:r>
              <a:rPr lang="en-US" sz="1100" dirty="0" smtClean="0"/>
              <a:t>.</a:t>
            </a:r>
          </a:p>
          <a:p>
            <a:endParaRPr lang="en-US" sz="1100" dirty="0"/>
          </a:p>
          <a:p>
            <a:r>
              <a:rPr lang="en-US" sz="1100" dirty="0"/>
              <a:t>If you registered a brand new domain while placing the order your name servers are automatically set to </a:t>
            </a:r>
            <a:r>
              <a:rPr lang="en-US" sz="1100" i="1" dirty="0"/>
              <a:t>ns1.ownwebnow.com</a:t>
            </a:r>
            <a:r>
              <a:rPr lang="en-US" sz="1100" dirty="0"/>
              <a:t> and</a:t>
            </a:r>
            <a:r>
              <a:rPr lang="en-US" sz="1100" i="1" dirty="0"/>
              <a:t>ns2.ownwebnow.com</a:t>
            </a:r>
            <a:r>
              <a:rPr lang="en-US" sz="1100" dirty="0"/>
              <a:t>.</a:t>
            </a:r>
          </a:p>
          <a:p>
            <a:r>
              <a:rPr lang="en-US" sz="1100" dirty="0"/>
              <a:t>If for some reason you wish to keep your name servers where they are and only use our network for just web hosting or just email, you will need to obtain IP addresses of the servers that handle your services</a:t>
            </a:r>
            <a:r>
              <a:rPr lang="en-US" sz="1100" dirty="0" smtClean="0"/>
              <a:t>.</a:t>
            </a:r>
          </a:p>
          <a:p>
            <a:endParaRPr lang="en-US" sz="1100" dirty="0"/>
          </a:p>
          <a:p>
            <a:r>
              <a:rPr lang="en-US" sz="1100" b="1" dirty="0"/>
              <a:t>1.</a:t>
            </a:r>
            <a:r>
              <a:rPr lang="en-US" sz="1100" dirty="0"/>
              <a:t> Please login to </a:t>
            </a:r>
            <a:r>
              <a:rPr lang="en-US" sz="1100" i="1" dirty="0"/>
              <a:t>OWN Web Hosting Control Panel</a:t>
            </a:r>
            <a:r>
              <a:rPr lang="en-US" sz="1100" dirty="0" smtClean="0"/>
              <a:t>.</a:t>
            </a:r>
          </a:p>
          <a:p>
            <a:endParaRPr lang="en-US" sz="1100" dirty="0"/>
          </a:p>
          <a:p>
            <a:r>
              <a:rPr lang="en-US" sz="1100" b="1" dirty="0"/>
              <a:t>2.</a:t>
            </a:r>
            <a:r>
              <a:rPr lang="en-US" sz="1100" dirty="0"/>
              <a:t> Select </a:t>
            </a:r>
            <a:r>
              <a:rPr lang="en-US" sz="1100" b="1" dirty="0"/>
              <a:t>DNS Settings</a:t>
            </a:r>
            <a:r>
              <a:rPr lang="en-US" sz="1100" dirty="0"/>
              <a:t> and write down relevant IP information</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r>
              <a:rPr lang="en-US" sz="1100" b="1" dirty="0"/>
              <a:t>3.</a:t>
            </a:r>
            <a:r>
              <a:rPr lang="en-US" sz="1100" dirty="0"/>
              <a:t> Login to the DNS control panel for the current provider and modify the @ record and the www record to point to the IP of the OWN hosting server. Your domain name registrar can typically assist you in making this configuration change and each one is different</a:t>
            </a:r>
            <a:r>
              <a:rPr lang="en-US" sz="1100" dirty="0" smtClean="0"/>
              <a:t>.</a:t>
            </a:r>
          </a:p>
          <a:p>
            <a:endParaRPr lang="en-US" sz="1100" dirty="0"/>
          </a:p>
          <a:p>
            <a:r>
              <a:rPr lang="en-US" sz="1100" b="1" dirty="0"/>
              <a:t>4.</a:t>
            </a:r>
            <a:r>
              <a:rPr lang="en-US" sz="1100" dirty="0"/>
              <a:t> If you will not be hosting your email at Own Web Now, please remove the mail host record and Mail Exchangers and notify is in a support request to remove you from the email hosting. If you do not tell us that email is hosted elsewhere, all the email sent from your web site or Own Web Now customers will loop back to your virtual mail hosting account at Own Web Now.</a:t>
            </a:r>
          </a:p>
          <a:p>
            <a:endParaRPr lang="en-US" sz="1100" dirty="0"/>
          </a:p>
        </p:txBody>
      </p:sp>
      <p:sp>
        <p:nvSpPr>
          <p:cNvPr id="14" name="TextBox 13"/>
          <p:cNvSpPr txBox="1"/>
          <p:nvPr/>
        </p:nvSpPr>
        <p:spPr>
          <a:xfrm>
            <a:off x="457200" y="9144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Advanced DNS Configuration</a:t>
            </a:r>
            <a:endParaRPr lang="en-US" sz="1600" b="1" dirty="0">
              <a:solidFill>
                <a:srgbClr val="10539C"/>
              </a:solidFill>
              <a:latin typeface="Cambria" pitchFamily="18" charset="0"/>
              <a:cs typeface="Arial" pitchFamily="34" charset="0"/>
            </a:endParaRPr>
          </a:p>
        </p:txBody>
      </p:sp>
      <p:cxnSp>
        <p:nvCxnSpPr>
          <p:cNvPr id="15" name="Straight Connector 14"/>
          <p:cNvCxnSpPr/>
          <p:nvPr/>
        </p:nvCxnSpPr>
        <p:spPr>
          <a:xfrm>
            <a:off x="533400" y="12375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112642" name="Picture 2" descr="http://www.exchangedefender.com/images/dns_config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545" y="4133195"/>
            <a:ext cx="4200525" cy="241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081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3377</TotalTime>
  <Words>373</Words>
  <Application>Microsoft Office PowerPoint</Application>
  <PresentationFormat>On-screen Show (4:3)</PresentationFormat>
  <Paragraphs>203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dc:creator>
  <cp:lastModifiedBy>Stephanie</cp:lastModifiedBy>
  <cp:revision>86</cp:revision>
  <dcterms:created xsi:type="dcterms:W3CDTF">2011-04-25T17:25:10Z</dcterms:created>
  <dcterms:modified xsi:type="dcterms:W3CDTF">2012-03-13T15:05:16Z</dcterms:modified>
</cp:coreProperties>
</file>