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539C"/>
    <a:srgbClr val="1B2E6B"/>
    <a:srgbClr val="0D3979"/>
    <a:srgbClr val="103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29" autoAdjust="0"/>
  </p:normalViewPr>
  <p:slideViewPr>
    <p:cSldViewPr>
      <p:cViewPr>
        <p:scale>
          <a:sx n="80" d="100"/>
          <a:sy n="80" d="100"/>
        </p:scale>
        <p:origin x="-540" y="-21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1A9A8-3ECA-4B7E-B0C2-33D71E11AD11}" type="datetimeFigureOut">
              <a:rPr lang="en-US" smtClean="0"/>
              <a:t>3/12/2012</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25AA5-EC80-4ED7-8CFD-84481897DB82}" type="slidenum">
              <a:rPr lang="en-US" smtClean="0"/>
              <a:t>‹#›</a:t>
            </a:fld>
            <a:endParaRPr lang="en-US"/>
          </a:p>
        </p:txBody>
      </p:sp>
    </p:spTree>
    <p:extLst>
      <p:ext uri="{BB962C8B-B14F-4D97-AF65-F5344CB8AC3E}">
        <p14:creationId xmlns:p14="http://schemas.microsoft.com/office/powerpoint/2010/main" val="202352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E58B1-1F06-440B-A100-C42B7FBB8C0B}"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0292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0A5776-A8ED-41C4-94AA-1640EE954463}"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41637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B4BAE-9280-4689-9470-5F074483190F}"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04962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667307-4E1C-4BA5-9D60-4D142485C7F9}"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91481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ECD750-5B4B-4F90-8266-2E7E3BCACD86}" type="datetime1">
              <a:rPr lang="en-US" smtClean="0"/>
              <a:t>3/12/2012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71712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6F22F5-E517-4086-A46C-D362B26DFBF7}"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4068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0FE1E8-1DB8-4F6A-A76E-5C0C326C880B}" type="datetime1">
              <a:rPr lang="en-US" smtClean="0"/>
              <a:t>3/12/2012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55273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F991C-11C9-485A-9CE2-65A14B1837F5}" type="datetime1">
              <a:rPr lang="en-US" smtClean="0"/>
              <a:t>3/12/2012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75958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33C44-2652-469B-9791-691A80FFE0BC}" type="datetime1">
              <a:rPr lang="en-US" smtClean="0"/>
              <a:t>3/12/2012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335560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5693A0-2F8A-4313-AC1F-D9D67A0B3706}"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262001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4FB04D-FA34-4D0E-AEBD-76197C7526DA}" type="datetime1">
              <a:rPr lang="en-US" smtClean="0"/>
              <a:t>3/12/2012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EE336-B501-4A1F-B03F-3B06E1EFA21F}" type="slidenum">
              <a:rPr lang="en-US" smtClean="0"/>
              <a:t>‹#›</a:t>
            </a:fld>
            <a:endParaRPr lang="en-US"/>
          </a:p>
        </p:txBody>
      </p:sp>
    </p:spTree>
    <p:extLst>
      <p:ext uri="{BB962C8B-B14F-4D97-AF65-F5344CB8AC3E}">
        <p14:creationId xmlns:p14="http://schemas.microsoft.com/office/powerpoint/2010/main" val="134594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C354962-E06E-4058-A059-25C987B09B34}" type="datetime1">
              <a:rPr lang="en-US" smtClean="0"/>
              <a:t>3/12/2012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1EE336-B501-4A1F-B03F-3B06E1EFA21F}" type="slidenum">
              <a:rPr lang="en-US" smtClean="0"/>
              <a:t>‹#›</a:t>
            </a:fld>
            <a:endParaRPr lang="en-US"/>
          </a:p>
        </p:txBody>
      </p:sp>
    </p:spTree>
    <p:extLst>
      <p:ext uri="{BB962C8B-B14F-4D97-AF65-F5344CB8AC3E}">
        <p14:creationId xmlns:p14="http://schemas.microsoft.com/office/powerpoint/2010/main" val="2629130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www.exchangedefender.com/features_web_filtering.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admin.exchangedefend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0" y="7924800"/>
            <a:ext cx="1295400" cy="762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0539C"/>
              </a:solidFill>
            </a:endParaRPr>
          </a:p>
        </p:txBody>
      </p:sp>
      <p:sp>
        <p:nvSpPr>
          <p:cNvPr id="13" name="TextBox 12"/>
          <p:cNvSpPr txBox="1"/>
          <p:nvPr/>
        </p:nvSpPr>
        <p:spPr>
          <a:xfrm>
            <a:off x="457200" y="3028890"/>
            <a:ext cx="4267200" cy="461665"/>
          </a:xfrm>
          <a:prstGeom prst="rect">
            <a:avLst/>
          </a:prstGeom>
          <a:noFill/>
        </p:spPr>
        <p:txBody>
          <a:bodyPr wrap="square" rtlCol="0">
            <a:spAutoFit/>
          </a:bodyPr>
          <a:lstStyle/>
          <a:p>
            <a:r>
              <a:rPr lang="en-US" sz="2400" spc="-150" dirty="0" smtClean="0">
                <a:solidFill>
                  <a:schemeClr val="bg1">
                    <a:lumMod val="50000"/>
                  </a:schemeClr>
                </a:solidFill>
                <a:latin typeface="Arial" pitchFamily="34" charset="0"/>
                <a:ea typeface="Tahoma" pitchFamily="34" charset="0"/>
                <a:cs typeface="Arial" pitchFamily="34" charset="0"/>
              </a:rPr>
              <a:t>Web Filtering</a:t>
            </a:r>
            <a:endParaRPr lang="en-US" sz="2400" spc="-150" dirty="0">
              <a:solidFill>
                <a:schemeClr val="bg1">
                  <a:lumMod val="50000"/>
                </a:schemeClr>
              </a:solidFill>
              <a:latin typeface="Arial" pitchFamily="34" charset="0"/>
              <a:ea typeface="Tahoma"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3" y="2590607"/>
            <a:ext cx="3230887" cy="609601"/>
          </a:xfrm>
          <a:prstGeom prst="rect">
            <a:avLst/>
          </a:prstGeom>
        </p:spPr>
      </p:pic>
    </p:spTree>
    <p:extLst>
      <p:ext uri="{BB962C8B-B14F-4D97-AF65-F5344CB8AC3E}">
        <p14:creationId xmlns:p14="http://schemas.microsoft.com/office/powerpoint/2010/main" val="57644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017032"/>
          </a:xfrm>
          <a:prstGeom prst="rect">
            <a:avLst/>
          </a:prstGeom>
          <a:noFill/>
        </p:spPr>
        <p:txBody>
          <a:bodyPr wrap="square" rtlCol="0">
            <a:spAutoFit/>
          </a:bodyPr>
          <a:lstStyle/>
          <a:p>
            <a:r>
              <a:rPr lang="en-US" sz="1100" b="1" dirty="0" smtClean="0"/>
              <a:t>9.</a:t>
            </a:r>
            <a:r>
              <a:rPr lang="en-US" sz="1100" dirty="0" smtClean="0"/>
              <a:t>The </a:t>
            </a:r>
            <a:r>
              <a:rPr lang="en-US" sz="1100" dirty="0"/>
              <a:t>installer will then prompt you to click next a few times and then will install the </a:t>
            </a:r>
            <a:r>
              <a:rPr lang="en-US" sz="1100" b="1" dirty="0"/>
              <a:t>Internet Web Filter</a:t>
            </a:r>
            <a:r>
              <a:rPr lang="en-US" sz="1100" dirty="0"/>
              <a:t>. After the download is complete, </a:t>
            </a:r>
            <a:r>
              <a:rPr lang="en-US" sz="1100" dirty="0" err="1"/>
              <a:t>WinPcap</a:t>
            </a:r>
            <a:r>
              <a:rPr lang="en-US" sz="1100" dirty="0"/>
              <a:t> will prompt you to click </a:t>
            </a:r>
            <a:r>
              <a:rPr lang="en-US" sz="1100" b="1" dirty="0"/>
              <a:t>Next</a:t>
            </a:r>
            <a:r>
              <a:rPr lang="en-US" sz="1100" dirty="0"/>
              <a:t> and </a:t>
            </a:r>
            <a:r>
              <a:rPr lang="en-US" sz="1100" b="1" dirty="0"/>
              <a:t>Agree</a:t>
            </a:r>
            <a:r>
              <a:rPr lang="en-US" sz="1100" dirty="0"/>
              <a:t> and then </a:t>
            </a:r>
            <a:r>
              <a:rPr lang="en-US" sz="1100" b="1" dirty="0"/>
              <a:t>Install</a:t>
            </a:r>
            <a:r>
              <a:rPr lang="en-US" sz="1100" dirty="0"/>
              <a:t>. Once the install is complete click </a:t>
            </a:r>
            <a:r>
              <a:rPr lang="en-US" sz="1100" b="1" dirty="0"/>
              <a:t>Finish</a:t>
            </a:r>
            <a:r>
              <a:rPr lang="en-US" sz="1100" b="1" dirty="0" smtClean="0"/>
              <a:t>.</a:t>
            </a:r>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r>
              <a:rPr lang="en-US" sz="1100" b="1" dirty="0"/>
              <a:t>10.</a:t>
            </a:r>
            <a:r>
              <a:rPr lang="en-US" sz="1100" dirty="0"/>
              <a:t>Next, the Configuration settings box will pop up. Use the same credentials as you do in ExchangeDefender. The username and password are specific to each individual user. Once you click save your settings will be updated and ready to start filtering on that workstation</a:t>
            </a:r>
            <a:r>
              <a:rPr lang="en-US" sz="1100" dirty="0" smtClean="0"/>
              <a:t>.</a:t>
            </a:r>
            <a:endParaRPr lang="en-US" sz="1100" dirty="0"/>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10</a:t>
            </a:fld>
            <a:endParaRPr lang="en-US" dirty="0"/>
          </a:p>
        </p:txBody>
      </p:sp>
      <p:pic>
        <p:nvPicPr>
          <p:cNvPr id="18434" name="Picture 2" descr="http://www.exchangedefender.com/images/wf_install_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4886325" cy="399097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exchangedefender.com/images/wf_install_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79" y="6705600"/>
            <a:ext cx="3305175"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029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7540526"/>
          </a:xfrm>
          <a:prstGeom prst="rect">
            <a:avLst/>
          </a:prstGeom>
          <a:noFill/>
        </p:spPr>
        <p:txBody>
          <a:bodyPr wrap="square" rtlCol="0">
            <a:spAutoFit/>
          </a:bodyPr>
          <a:lstStyle/>
          <a:p>
            <a:r>
              <a:rPr lang="en-US" sz="1100" b="1" dirty="0"/>
              <a:t>11.</a:t>
            </a:r>
            <a:r>
              <a:rPr lang="en-US" sz="1100" dirty="0"/>
              <a:t> The Internet Web Filtering icon sits at the bottom of your screen in the </a:t>
            </a:r>
            <a:r>
              <a:rPr lang="en-US" sz="1100" b="1" dirty="0"/>
              <a:t>System Notification Area</a:t>
            </a:r>
            <a:r>
              <a:rPr lang="en-US" sz="1100" dirty="0"/>
              <a:t>. If you need to change the user for the web filtering device because of shared computer usage you will then right click on the </a:t>
            </a:r>
            <a:r>
              <a:rPr lang="en-US" sz="1100" b="1" dirty="0"/>
              <a:t>Configure</a:t>
            </a:r>
            <a:r>
              <a:rPr lang="en-US" sz="1100" dirty="0"/>
              <a:t> option.</a:t>
            </a:r>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b="1" dirty="0"/>
              <a:t>12.</a:t>
            </a:r>
            <a:r>
              <a:rPr lang="en-US" sz="1100" dirty="0"/>
              <a:t> Here you will be prompted for the Administrative password. This is a password that </a:t>
            </a:r>
            <a:r>
              <a:rPr lang="en-US" sz="1100" b="1" dirty="0"/>
              <a:t>only</a:t>
            </a:r>
            <a:r>
              <a:rPr lang="en-US" sz="1100" dirty="0"/>
              <a:t> the service provider should have access to because it has the ability to change users and apply their individual level policies on the web filter. The password is </a:t>
            </a:r>
            <a:r>
              <a:rPr lang="en-US" sz="1100" b="1" dirty="0"/>
              <a:t>"</a:t>
            </a:r>
            <a:r>
              <a:rPr lang="en-US" sz="1100" b="1" dirty="0" err="1"/>
              <a:t>shockmonkey</a:t>
            </a:r>
            <a:r>
              <a:rPr lang="en-US" sz="1100" b="1" dirty="0"/>
              <a:t>"</a:t>
            </a:r>
            <a:r>
              <a:rPr lang="en-US" sz="1100" dirty="0"/>
              <a:t>.</a:t>
            </a:r>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b="1" dirty="0"/>
              <a:t>13.</a:t>
            </a:r>
            <a:r>
              <a:rPr lang="en-US" sz="1100" dirty="0"/>
              <a:t> Once the password is accepted you can then re-login to another user-s policy settings by using the user's log-in credentials</a:t>
            </a:r>
            <a:r>
              <a:rPr lang="en-US" sz="1100" dirty="0" smtClean="0"/>
              <a:t>.  </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r>
              <a:rPr lang="en-US" sz="1100" b="1" dirty="0"/>
              <a:t>14.</a:t>
            </a:r>
            <a:r>
              <a:rPr lang="en-US" sz="1100" dirty="0"/>
              <a:t> The Internet Web Filtering icon sits at the bottom of your screen in the </a:t>
            </a:r>
            <a:r>
              <a:rPr lang="en-US" sz="1100" b="1" dirty="0"/>
              <a:t>System Notification Area</a:t>
            </a:r>
            <a:r>
              <a:rPr lang="en-US" sz="1100" dirty="0"/>
              <a:t>. If you need to change the user for the web filtering device because of shared computer usage you will then right click on the </a:t>
            </a:r>
            <a:r>
              <a:rPr lang="en-US" sz="1100" b="1" dirty="0"/>
              <a:t>Configure</a:t>
            </a:r>
            <a:r>
              <a:rPr lang="en-US" sz="1100" dirty="0"/>
              <a:t> option.</a:t>
            </a:r>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11</a:t>
            </a:fld>
            <a:endParaRPr lang="en-US" dirty="0"/>
          </a:p>
        </p:txBody>
      </p:sp>
      <p:pic>
        <p:nvPicPr>
          <p:cNvPr id="19458" name="Picture 2" descr="http://www.exchangedefender.com/images/wf_install_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45443"/>
            <a:ext cx="1381125" cy="115252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exchangedefender.com/images/wf_install_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86200"/>
            <a:ext cx="23050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www.exchangedefender.com/images/wf_install_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 y="5943600"/>
            <a:ext cx="2295525" cy="144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48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08628"/>
            <a:ext cx="5943600" cy="4662815"/>
          </a:xfrm>
          <a:prstGeom prst="rect">
            <a:avLst/>
          </a:prstGeom>
          <a:noFill/>
        </p:spPr>
        <p:txBody>
          <a:bodyPr wrap="square" rtlCol="0">
            <a:spAutoFit/>
          </a:bodyPr>
          <a:lstStyle/>
          <a:p>
            <a:r>
              <a:rPr lang="en-US" sz="1100" dirty="0"/>
              <a:t>With Web Filtering you can view a report of each individual user's web activity. Here you can see 2 graphs that show the number of categories blocked and how many times a user attempted to look at different websites. There is also an access log that tells the administrator which domains a user attempted to access and also adds the timestamp</a:t>
            </a:r>
            <a:r>
              <a:rPr lang="en-US" sz="1100" dirty="0" smtClean="0"/>
              <a:t>.</a:t>
            </a:r>
          </a:p>
          <a:p>
            <a:endParaRPr lang="en-US" sz="1100" dirty="0"/>
          </a:p>
          <a:p>
            <a:r>
              <a:rPr lang="en-US" sz="1100" b="1" dirty="0"/>
              <a:t>1.</a:t>
            </a:r>
            <a:r>
              <a:rPr lang="en-US" sz="1100" dirty="0"/>
              <a:t>In order to access the reports for each user, you should log in as the Administrator for a specific domain.</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r>
            <a:br>
              <a:rPr lang="en-US" sz="1100" dirty="0"/>
            </a:br>
            <a:r>
              <a:rPr lang="en-US" sz="1100" b="1" dirty="0"/>
              <a:t>2.</a:t>
            </a:r>
            <a:r>
              <a:rPr lang="en-US" sz="1100" dirty="0"/>
              <a:t>Next, hover over the Accounts tab and </a:t>
            </a:r>
            <a:r>
              <a:rPr lang="en-US" sz="1100" dirty="0" smtClean="0"/>
              <a:t>click on Web Filtering. </a:t>
            </a:r>
            <a:endParaRPr lang="en-US" sz="1100" dirty="0"/>
          </a:p>
        </p:txBody>
      </p:sp>
      <p:sp>
        <p:nvSpPr>
          <p:cNvPr id="2" name="Slide Number Placeholder 1"/>
          <p:cNvSpPr>
            <a:spLocks noGrp="1"/>
          </p:cNvSpPr>
          <p:nvPr>
            <p:ph type="sldNum" sz="quarter" idx="12"/>
          </p:nvPr>
        </p:nvSpPr>
        <p:spPr>
          <a:xfrm>
            <a:off x="4914900" y="8352367"/>
            <a:ext cx="1600200" cy="486833"/>
          </a:xfrm>
        </p:spPr>
        <p:txBody>
          <a:bodyPr/>
          <a:lstStyle/>
          <a:p>
            <a:fld id="{001EE336-B501-4A1F-B03F-3B06E1EFA21F}" type="slidenum">
              <a:rPr lang="en-US" smtClean="0"/>
              <a:t>12</a:t>
            </a:fld>
            <a:endParaRPr lang="en-US" dirty="0"/>
          </a:p>
        </p:txBody>
      </p:sp>
      <p:sp>
        <p:nvSpPr>
          <p:cNvPr id="9" name="TextBox 8"/>
          <p:cNvSpPr txBox="1"/>
          <p:nvPr/>
        </p:nvSpPr>
        <p:spPr>
          <a:xfrm>
            <a:off x="457200" y="9906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View the Reporting Options</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137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20482" name="Picture 2" descr="http://www.exchangedefender.com/images/wf_report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754767"/>
            <a:ext cx="5791199" cy="248840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exchangedefender.com/images/wf_report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071443"/>
            <a:ext cx="5789221" cy="248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3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493538"/>
          </a:xfrm>
          <a:prstGeom prst="rect">
            <a:avLst/>
          </a:prstGeom>
          <a:noFill/>
        </p:spPr>
        <p:txBody>
          <a:bodyPr wrap="square" rtlCol="0">
            <a:spAutoFit/>
          </a:bodyPr>
          <a:lstStyle/>
          <a:p>
            <a:r>
              <a:rPr lang="en-US" sz="1100" b="1" dirty="0"/>
              <a:t>3.</a:t>
            </a:r>
            <a:r>
              <a:rPr lang="en-US" sz="1100" dirty="0"/>
              <a:t>Here you should choose the user you wish to view the report of. In the Actions drop down select Manage Account.</a:t>
            </a:r>
          </a:p>
          <a:p>
            <a:r>
              <a:rPr lang="en-US" sz="1100" dirty="0"/>
              <a:t> </a:t>
            </a:r>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dirty="0"/>
              <a:t/>
            </a:r>
            <a:br>
              <a:rPr lang="en-US" sz="1100" dirty="0"/>
            </a:br>
            <a:r>
              <a:rPr lang="en-US" sz="1100" b="1" dirty="0"/>
              <a:t>4.</a:t>
            </a:r>
            <a:r>
              <a:rPr lang="en-US" sz="1100" dirty="0"/>
              <a:t>Then you click on the </a:t>
            </a:r>
            <a:r>
              <a:rPr lang="en-US" sz="1100" b="1" dirty="0"/>
              <a:t>Log</a:t>
            </a:r>
            <a:r>
              <a:rPr lang="en-US" sz="1100" dirty="0"/>
              <a:t> icon in the upper right hand corner.</a:t>
            </a:r>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13</a:t>
            </a:fld>
            <a:endParaRPr lang="en-US" dirty="0"/>
          </a:p>
        </p:txBody>
      </p:sp>
      <p:pic>
        <p:nvPicPr>
          <p:cNvPr id="21506" name="Picture 2" descr="http://www.exchangedefender.com/images/wf_repor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8" y="1524000"/>
            <a:ext cx="5822252"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exchangedefender.com/images/wf_report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088" y="5105401"/>
            <a:ext cx="588588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1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524863"/>
          </a:xfrm>
          <a:prstGeom prst="rect">
            <a:avLst/>
          </a:prstGeom>
          <a:noFill/>
        </p:spPr>
        <p:txBody>
          <a:bodyPr wrap="square" rtlCol="0">
            <a:spAutoFit/>
          </a:bodyPr>
          <a:lstStyle/>
          <a:p>
            <a:r>
              <a:rPr lang="en-US" sz="1100" b="1" dirty="0"/>
              <a:t>5.</a:t>
            </a:r>
            <a:r>
              <a:rPr lang="en-US" sz="1100" dirty="0"/>
              <a:t>The user's Web Filter report will then appear</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t>
            </a:r>
            <a:r>
              <a:rPr lang="en-US" sz="1100" dirty="0"/>
              <a:t/>
            </a:r>
            <a:br>
              <a:rPr lang="en-US" sz="1100" dirty="0"/>
            </a:br>
            <a:r>
              <a:rPr lang="en-US" sz="1100" dirty="0"/>
              <a:t/>
            </a:r>
            <a:br>
              <a:rPr lang="en-US" sz="1100" dirty="0"/>
            </a:br>
            <a:r>
              <a:rPr lang="en-US" sz="1100" dirty="0"/>
              <a:t>If you have further questions about the capabilities or uses of Web Filtering please refer to the </a:t>
            </a:r>
            <a:r>
              <a:rPr lang="en-US" sz="1100" dirty="0">
                <a:hlinkClick r:id="rId4"/>
              </a:rPr>
              <a:t>ExchangeDefender Web Filtering Feature site</a:t>
            </a:r>
            <a:r>
              <a:rPr lang="en-US" sz="1100" dirty="0" smtClean="0"/>
              <a:t>.</a:t>
            </a:r>
          </a:p>
          <a:p>
            <a:endParaRPr lang="en-US" sz="1100" dirty="0"/>
          </a:p>
          <a:p>
            <a:r>
              <a:rPr lang="en-US" sz="1100" b="1" dirty="0"/>
              <a:t>Congratulations, you have successfully configured ExchangeDefender Internet Web Filtering! You should now perform a full backup and restart your computer for all of the changes to fully take effect.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14</a:t>
            </a:fld>
            <a:endParaRPr lang="en-US" dirty="0"/>
          </a:p>
        </p:txBody>
      </p:sp>
      <p:pic>
        <p:nvPicPr>
          <p:cNvPr id="22530" name="Picture 2" descr="http://www.exchangedefender.com/images/wf_report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95400"/>
            <a:ext cx="561692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276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1446550"/>
          </a:xfrm>
          <a:prstGeom prst="rect">
            <a:avLst/>
          </a:prstGeom>
          <a:noFill/>
        </p:spPr>
        <p:txBody>
          <a:bodyPr wrap="square" rtlCol="0">
            <a:spAutoFit/>
          </a:bodyPr>
          <a:lstStyle/>
          <a:p>
            <a:r>
              <a:rPr lang="en-US" sz="1100" dirty="0"/>
              <a:t>ExchangeDefender Web Filtering provides policy-controlled protection from dangerous content on the web. Web Filtering is agent based, allowing you to protect your users on the local network as well as on the go, across all web browsers. For administrative convenience there are over 80 categories of sites that you can selectively block access to and receive reports when your users violate the corporate policy</a:t>
            </a:r>
            <a:r>
              <a:rPr lang="en-US" sz="1100" dirty="0" smtClean="0"/>
              <a:t>.</a:t>
            </a:r>
          </a:p>
          <a:p>
            <a:endParaRPr lang="en-US" sz="1100" dirty="0"/>
          </a:p>
          <a:p>
            <a:r>
              <a:rPr lang="en-US" sz="1100" dirty="0"/>
              <a:t>Partners can configure and manage the web filtering feature policy restrictions through their ExchangeDefender Service Provider Admin portal.</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2</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Introduction</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3542228"/>
            <a:ext cx="5943600" cy="1615827"/>
          </a:xfrm>
          <a:prstGeom prst="rect">
            <a:avLst/>
          </a:prstGeom>
          <a:noFill/>
        </p:spPr>
        <p:txBody>
          <a:bodyPr wrap="square" rtlCol="0">
            <a:spAutoFit/>
          </a:bodyPr>
          <a:lstStyle/>
          <a:p>
            <a:r>
              <a:rPr lang="en-US" sz="1100" dirty="0"/>
              <a:t>You can configure your web filtering settings in many ways. You can set them as the Service Provider which will automatically apply the policies to all domains and users. You can also set the policies on a domain level basis, or on a per user basis</a:t>
            </a:r>
            <a:r>
              <a:rPr lang="en-US" sz="1100" dirty="0" smtClean="0"/>
              <a:t>.</a:t>
            </a:r>
          </a:p>
          <a:p>
            <a:endParaRPr lang="en-US" sz="1100" dirty="0"/>
          </a:p>
          <a:p>
            <a:r>
              <a:rPr lang="en-US" sz="1100" b="1" dirty="0"/>
              <a:t>1.</a:t>
            </a:r>
            <a:r>
              <a:rPr lang="en-US" sz="1100" dirty="0"/>
              <a:t> Login to your Service Provider account in the </a:t>
            </a:r>
            <a:r>
              <a:rPr lang="en-US" sz="1100" dirty="0">
                <a:hlinkClick r:id="rId4"/>
              </a:rPr>
              <a:t>ExchangeDefender Admin Portal</a:t>
            </a:r>
            <a:r>
              <a:rPr lang="en-US" sz="1100" dirty="0"/>
              <a:t> or the domain administrator account with the correct </a:t>
            </a:r>
            <a:r>
              <a:rPr lang="en-US" sz="1100" i="1" dirty="0"/>
              <a:t>email address</a:t>
            </a:r>
            <a:r>
              <a:rPr lang="en-US" sz="1100" dirty="0"/>
              <a:t> and a </a:t>
            </a:r>
            <a:r>
              <a:rPr lang="en-US" sz="1100" i="1" dirty="0"/>
              <a:t>password</a:t>
            </a:r>
            <a:r>
              <a:rPr lang="en-US" sz="1100" dirty="0" smtClean="0"/>
              <a:t>.</a:t>
            </a:r>
          </a:p>
          <a:p>
            <a:endParaRPr lang="en-US" sz="1100" dirty="0"/>
          </a:p>
          <a:p>
            <a:r>
              <a:rPr lang="en-US" sz="1100" b="1" dirty="0"/>
              <a:t>2.</a:t>
            </a:r>
            <a:r>
              <a:rPr lang="en-US" sz="1100" dirty="0"/>
              <a:t> Click the </a:t>
            </a:r>
            <a:r>
              <a:rPr lang="en-US" sz="1100" b="1" dirty="0"/>
              <a:t>Management</a:t>
            </a:r>
            <a:r>
              <a:rPr lang="en-US" sz="1100" dirty="0"/>
              <a:t> tab on the top navigation bar and click on </a:t>
            </a:r>
            <a:r>
              <a:rPr lang="en-US" sz="1100" b="1" dirty="0"/>
              <a:t>Domains</a:t>
            </a:r>
            <a:r>
              <a:rPr lang="en-US" sz="1100" dirty="0"/>
              <a:t>. From here you can choose the specific domain that you wish to set web filtering policies for.</a:t>
            </a:r>
          </a:p>
        </p:txBody>
      </p:sp>
      <p:sp>
        <p:nvSpPr>
          <p:cNvPr id="11" name="TextBox 10"/>
          <p:cNvSpPr txBox="1"/>
          <p:nvPr/>
        </p:nvSpPr>
        <p:spPr>
          <a:xfrm>
            <a:off x="457200" y="31242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Configure Web Filtering Settings</a:t>
            </a:r>
            <a:endParaRPr lang="en-US" sz="1600" b="1" dirty="0">
              <a:solidFill>
                <a:srgbClr val="10539C"/>
              </a:solidFill>
              <a:latin typeface="Cambria" pitchFamily="18" charset="0"/>
              <a:cs typeface="Arial" pitchFamily="34" charset="0"/>
            </a:endParaRPr>
          </a:p>
        </p:txBody>
      </p:sp>
      <p:cxnSp>
        <p:nvCxnSpPr>
          <p:cNvPr id="14" name="Straight Connector 13"/>
          <p:cNvCxnSpPr/>
          <p:nvPr/>
        </p:nvCxnSpPr>
        <p:spPr>
          <a:xfrm>
            <a:off x="533400" y="34473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0242" name="Picture 2" descr="http://www.exchangedefender.com/images/web_filtering_ss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99" y="5334000"/>
            <a:ext cx="6295901" cy="23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22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186309"/>
          </a:xfrm>
          <a:prstGeom prst="rect">
            <a:avLst/>
          </a:prstGeom>
          <a:noFill/>
        </p:spPr>
        <p:txBody>
          <a:bodyPr wrap="square" rtlCol="0">
            <a:spAutoFit/>
          </a:bodyPr>
          <a:lstStyle/>
          <a:p>
            <a:r>
              <a:rPr lang="en-US" sz="1100" b="1" dirty="0"/>
              <a:t>3.</a:t>
            </a:r>
            <a:r>
              <a:rPr lang="en-US" sz="1100" dirty="0"/>
              <a:t> Next be sure to enable </a:t>
            </a:r>
            <a:r>
              <a:rPr lang="en-US" sz="1100" b="1" dirty="0"/>
              <a:t>Web Filtering</a:t>
            </a:r>
            <a:r>
              <a:rPr lang="en-US" sz="1100" dirty="0"/>
              <a:t> on the domains you wish to set policies for. In order to do this you must be logged in as the administrator and click on </a:t>
            </a:r>
            <a:r>
              <a:rPr lang="en-US" sz="1100" b="1" dirty="0"/>
              <a:t>Change Configuration</a:t>
            </a:r>
            <a:r>
              <a:rPr lang="en-US" sz="1100" dirty="0"/>
              <a:t> for that domain</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4.</a:t>
            </a:r>
            <a:r>
              <a:rPr lang="en-US" sz="1100" dirty="0"/>
              <a:t> Once logged into the Configuration settings for a specific domain scroll down to the bottom of the configuration settings to the Features section. Be sure that the </a:t>
            </a:r>
            <a:r>
              <a:rPr lang="en-US" sz="1100" b="1" dirty="0"/>
              <a:t>Web Filtering</a:t>
            </a:r>
            <a:r>
              <a:rPr lang="en-US" sz="1100" dirty="0"/>
              <a:t> feature is enabled and then click on </a:t>
            </a:r>
            <a:r>
              <a:rPr lang="en-US" sz="1100" b="1" dirty="0"/>
              <a:t>Change Settings</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t>
            </a:r>
            <a:r>
              <a:rPr lang="en-US" sz="1100" dirty="0"/>
              <a:t/>
            </a:r>
            <a:br>
              <a:rPr lang="en-US" sz="1100" dirty="0"/>
            </a:br>
            <a:r>
              <a:rPr lang="en-US" sz="1100" dirty="0"/>
              <a:t/>
            </a:r>
            <a:br>
              <a:rPr lang="en-US" sz="1100" dirty="0"/>
            </a:br>
            <a:r>
              <a:rPr lang="en-US" sz="1100" b="1" dirty="0"/>
              <a:t>5.</a:t>
            </a:r>
            <a:r>
              <a:rPr lang="en-US" sz="1100" dirty="0"/>
              <a:t> Once the Web Filtering feature is enabled you can begin to set policies on the domain level. Next select </a:t>
            </a:r>
            <a:r>
              <a:rPr lang="en-US" sz="1100" b="1" dirty="0"/>
              <a:t>Login as Administrator</a:t>
            </a:r>
            <a:r>
              <a:rPr lang="en-US" sz="1100" dirty="0"/>
              <a:t> in the action selection box</a:t>
            </a:r>
            <a:r>
              <a:rPr lang="en-US" sz="1100" dirty="0" smtClean="0"/>
              <a:t>.</a:t>
            </a: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3</a:t>
            </a:fld>
            <a:endParaRPr lang="en-US" dirty="0"/>
          </a:p>
        </p:txBody>
      </p:sp>
      <p:pic>
        <p:nvPicPr>
          <p:cNvPr id="11266" name="Picture 2" descr="http://www.exchangedefender.com/images/web_filtering_ss_3.png"/>
          <p:cNvPicPr>
            <a:picLocks noChangeAspect="1" noChangeArrowheads="1"/>
          </p:cNvPicPr>
          <p:nvPr/>
        </p:nvPicPr>
        <p:blipFill rotWithShape="1">
          <a:blip r:embed="rId4">
            <a:extLst>
              <a:ext uri="{28A0092B-C50C-407E-A947-70E740481C1C}">
                <a14:useLocalDpi xmlns:a14="http://schemas.microsoft.com/office/drawing/2010/main" val="0"/>
              </a:ext>
            </a:extLst>
          </a:blip>
          <a:srcRect r="11230"/>
          <a:stretch/>
        </p:blipFill>
        <p:spPr bwMode="auto">
          <a:xfrm>
            <a:off x="533400" y="1468606"/>
            <a:ext cx="5867400" cy="136964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exchangedefender.com/images/web_filtering_ss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810000"/>
            <a:ext cx="6553200" cy="244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79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7879080"/>
          </a:xfrm>
          <a:prstGeom prst="rect">
            <a:avLst/>
          </a:prstGeom>
          <a:noFill/>
        </p:spPr>
        <p:txBody>
          <a:bodyPr wrap="square" rtlCol="0">
            <a:spAutoFit/>
          </a:bodyPr>
          <a:lstStyle/>
          <a:p>
            <a:r>
              <a:rPr lang="en-US" sz="1100" b="1" dirty="0"/>
              <a:t>6.</a:t>
            </a:r>
            <a:r>
              <a:rPr lang="en-US" sz="1100" dirty="0"/>
              <a:t>Click the </a:t>
            </a:r>
            <a:r>
              <a:rPr lang="en-US" sz="1100" b="1" dirty="0"/>
              <a:t>Configuration</a:t>
            </a:r>
            <a:r>
              <a:rPr lang="en-US" sz="1100" dirty="0"/>
              <a:t> tab and select </a:t>
            </a:r>
            <a:r>
              <a:rPr lang="en-US" sz="1100" b="1" dirty="0"/>
              <a:t>Web Filtering</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7.</a:t>
            </a:r>
            <a:r>
              <a:rPr lang="en-US" sz="1100" dirty="0"/>
              <a:t> You will then see the list of Domain rules to set your domain level policies. Check on the categories that you wish to be blocked for all the users in that specific domain and save your changes</a:t>
            </a:r>
            <a:r>
              <a:rPr lang="en-US" sz="1100" dirty="0" smtClean="0"/>
              <a:t>.</a:t>
            </a:r>
          </a:p>
          <a:p>
            <a:endParaRPr lang="en-US" sz="1100" dirty="0"/>
          </a:p>
          <a:p>
            <a:r>
              <a:rPr lang="en-US" sz="1100" b="1" dirty="0"/>
              <a:t>8.</a:t>
            </a:r>
            <a:r>
              <a:rPr lang="en-US" sz="1100" dirty="0"/>
              <a:t> In the </a:t>
            </a:r>
            <a:r>
              <a:rPr lang="en-US" sz="1100" b="1" dirty="0"/>
              <a:t>User Defined Rules</a:t>
            </a:r>
            <a:r>
              <a:rPr lang="en-US" sz="1100" dirty="0"/>
              <a:t> section at the bottom you can set specific domains to be blocked on a domain level basis. After adding new records click </a:t>
            </a:r>
            <a:r>
              <a:rPr lang="en-US" sz="1100" b="1" dirty="0"/>
              <a:t>Go</a:t>
            </a:r>
            <a:r>
              <a:rPr lang="en-US" sz="1100" dirty="0"/>
              <a:t> and then click </a:t>
            </a:r>
            <a:r>
              <a:rPr lang="en-US" sz="1100" b="1" dirty="0"/>
              <a:t>Save</a:t>
            </a:r>
            <a:r>
              <a:rPr lang="en-US" sz="1100" dirty="0" smtClean="0"/>
              <a:t>.</a:t>
            </a:r>
          </a:p>
          <a:p>
            <a:endParaRPr lang="en-US" sz="1100" dirty="0"/>
          </a:p>
          <a:p>
            <a:r>
              <a:rPr lang="en-US" sz="1100" b="1" i="1" dirty="0"/>
              <a:t>*Note:</a:t>
            </a:r>
            <a:r>
              <a:rPr lang="en-US" sz="1100" dirty="0"/>
              <a:t> When adding new records to the user defined rules list do not type the www. before a web address. For example instead of www.facebook.com just type facebook.com.</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4</a:t>
            </a:fld>
            <a:endParaRPr lang="en-US" dirty="0"/>
          </a:p>
        </p:txBody>
      </p:sp>
      <p:pic>
        <p:nvPicPr>
          <p:cNvPr id="12290" name="Picture 2" descr="http://www.exchangedefender.com/images/web_filtering_ss_6.png"/>
          <p:cNvPicPr>
            <a:picLocks noChangeAspect="1" noChangeArrowheads="1"/>
          </p:cNvPicPr>
          <p:nvPr/>
        </p:nvPicPr>
        <p:blipFill rotWithShape="1">
          <a:blip r:embed="rId4">
            <a:extLst>
              <a:ext uri="{28A0092B-C50C-407E-A947-70E740481C1C}">
                <a14:useLocalDpi xmlns:a14="http://schemas.microsoft.com/office/drawing/2010/main" val="0"/>
              </a:ext>
            </a:extLst>
          </a:blip>
          <a:srcRect r="10430"/>
          <a:stretch/>
        </p:blipFill>
        <p:spPr bwMode="auto">
          <a:xfrm>
            <a:off x="533401" y="1352549"/>
            <a:ext cx="5867400" cy="378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043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694140"/>
          </a:xfrm>
          <a:prstGeom prst="rect">
            <a:avLst/>
          </a:prstGeom>
          <a:noFill/>
        </p:spPr>
        <p:txBody>
          <a:bodyPr wrap="square" rtlCol="0">
            <a:spAutoFit/>
          </a:bodyPr>
          <a:lstStyle/>
          <a:p>
            <a:r>
              <a:rPr lang="en-US" sz="1100" b="1" dirty="0"/>
              <a:t>9.</a:t>
            </a:r>
            <a:r>
              <a:rPr lang="en-US" sz="1100" dirty="0"/>
              <a:t>Next to set policies on the individual user level hover over the </a:t>
            </a:r>
            <a:r>
              <a:rPr lang="en-US" sz="1100" b="1" dirty="0"/>
              <a:t>Accounts</a:t>
            </a:r>
            <a:r>
              <a:rPr lang="en-US" sz="1100" dirty="0"/>
              <a:t> tab and click on </a:t>
            </a:r>
            <a:r>
              <a:rPr lang="en-US" sz="1100" b="1" dirty="0"/>
              <a:t>Web Filter. </a:t>
            </a:r>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 </a:t>
            </a:r>
            <a:r>
              <a:rPr lang="en-US" sz="1100" dirty="0"/>
              <a:t/>
            </a:r>
            <a:br>
              <a:rPr lang="en-US" sz="1100" dirty="0"/>
            </a:br>
            <a:r>
              <a:rPr lang="en-US" sz="1100" dirty="0"/>
              <a:t/>
            </a:r>
            <a:br>
              <a:rPr lang="en-US" sz="1100" dirty="0"/>
            </a:br>
            <a:r>
              <a:rPr lang="en-US" sz="1100" b="1" dirty="0"/>
              <a:t>10.</a:t>
            </a:r>
            <a:r>
              <a:rPr lang="en-US" sz="1100" dirty="0"/>
              <a:t> You will then go under the </a:t>
            </a:r>
            <a:r>
              <a:rPr lang="en-US" sz="1100" b="1" dirty="0"/>
              <a:t>Inactive Users</a:t>
            </a:r>
            <a:r>
              <a:rPr lang="en-US" sz="1100" dirty="0"/>
              <a:t> section and click on the </a:t>
            </a:r>
            <a:r>
              <a:rPr lang="en-US" sz="1100" b="1" dirty="0"/>
              <a:t>Action</a:t>
            </a:r>
            <a:r>
              <a:rPr lang="en-US" sz="1100" dirty="0"/>
              <a:t> drop down to enable account. This will move a user in the domain to the </a:t>
            </a:r>
            <a:r>
              <a:rPr lang="en-US" sz="1100" b="1" dirty="0"/>
              <a:t>Active User</a:t>
            </a:r>
            <a:r>
              <a:rPr lang="en-US" sz="1100" dirty="0"/>
              <a:t> lists and it will apply all of the domain level policies to that </a:t>
            </a:r>
            <a:r>
              <a:rPr lang="en-US" sz="1100" dirty="0" smtClean="0"/>
              <a:t>user. This </a:t>
            </a:r>
            <a:r>
              <a:rPr lang="en-US" sz="1100" dirty="0"/>
              <a:t>is how the screen will appear after you move a user to be active</a:t>
            </a:r>
            <a:r>
              <a:rPr lang="en-US" sz="1100" dirty="0" smtClean="0"/>
              <a:t>.</a:t>
            </a:r>
          </a:p>
          <a:p>
            <a:endParaRPr lang="en-US" sz="1100" dirty="0"/>
          </a:p>
          <a:p>
            <a:r>
              <a:rPr lang="en-US" sz="1100" b="1" dirty="0"/>
              <a:t>11.</a:t>
            </a:r>
            <a:r>
              <a:rPr lang="en-US" sz="1100" dirty="0"/>
              <a:t> To set individual policies click on the </a:t>
            </a:r>
            <a:r>
              <a:rPr lang="en-US" sz="1100" b="1" dirty="0"/>
              <a:t>Action</a:t>
            </a:r>
            <a:r>
              <a:rPr lang="en-US" sz="1100" dirty="0"/>
              <a:t> drop down and select </a:t>
            </a:r>
            <a:r>
              <a:rPr lang="en-US" sz="1100" b="1" dirty="0"/>
              <a:t>Manage Account</a:t>
            </a:r>
            <a:r>
              <a:rPr lang="en-US" sz="1100" dirty="0" smtClean="0"/>
              <a:t>.</a:t>
            </a:r>
          </a:p>
          <a:p>
            <a:endParaRPr lang="en-US" sz="1100" dirty="0"/>
          </a:p>
          <a:p>
            <a:r>
              <a:rPr lang="en-US" sz="1100" b="1" dirty="0"/>
              <a:t>12.</a:t>
            </a:r>
            <a:r>
              <a:rPr lang="en-US" sz="1100" dirty="0"/>
              <a:t> Here you will see the list of categories in which you can choose from as well as the user's username and password.</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5</a:t>
            </a:fld>
            <a:endParaRPr lang="en-US" dirty="0"/>
          </a:p>
        </p:txBody>
      </p:sp>
      <p:pic>
        <p:nvPicPr>
          <p:cNvPr id="13314" name="Picture 2" descr="http://www.exchangedefender.com/images/web_filtering_ss_9.png"/>
          <p:cNvPicPr>
            <a:picLocks noChangeAspect="1" noChangeArrowheads="1"/>
          </p:cNvPicPr>
          <p:nvPr/>
        </p:nvPicPr>
        <p:blipFill rotWithShape="1">
          <a:blip r:embed="rId4">
            <a:extLst>
              <a:ext uri="{28A0092B-C50C-407E-A947-70E740481C1C}">
                <a14:useLocalDpi xmlns:a14="http://schemas.microsoft.com/office/drawing/2010/main" val="0"/>
              </a:ext>
            </a:extLst>
          </a:blip>
          <a:srcRect r="11484"/>
          <a:stretch/>
        </p:blipFill>
        <p:spPr bwMode="auto">
          <a:xfrm>
            <a:off x="533401" y="1447800"/>
            <a:ext cx="5867400" cy="2520733"/>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exchangedefender.com/images/web_filtering_ss_12.png"/>
          <p:cNvPicPr>
            <a:picLocks noChangeAspect="1" noChangeArrowheads="1"/>
          </p:cNvPicPr>
          <p:nvPr/>
        </p:nvPicPr>
        <p:blipFill rotWithShape="1">
          <a:blip r:embed="rId5">
            <a:extLst>
              <a:ext uri="{28A0092B-C50C-407E-A947-70E740481C1C}">
                <a14:useLocalDpi xmlns:a14="http://schemas.microsoft.com/office/drawing/2010/main" val="0"/>
              </a:ext>
            </a:extLst>
          </a:blip>
          <a:srcRect b="12279"/>
          <a:stretch/>
        </p:blipFill>
        <p:spPr bwMode="auto">
          <a:xfrm>
            <a:off x="557152" y="5867400"/>
            <a:ext cx="6629399" cy="245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07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3308598"/>
          </a:xfrm>
          <a:prstGeom prst="rect">
            <a:avLst/>
          </a:prstGeom>
          <a:noFill/>
        </p:spPr>
        <p:txBody>
          <a:bodyPr wrap="square" rtlCol="0">
            <a:spAutoFit/>
          </a:bodyPr>
          <a:lstStyle/>
          <a:p>
            <a:r>
              <a:rPr lang="en-US" sz="1100" b="1" dirty="0"/>
              <a:t>13.</a:t>
            </a:r>
            <a:r>
              <a:rPr lang="en-US" sz="1100" dirty="0"/>
              <a:t> Here you can choose categories to block from the specific user and also set defined rules at the bottom. Again, when finished click </a:t>
            </a:r>
            <a:r>
              <a:rPr lang="en-US" sz="1100" b="1" dirty="0"/>
              <a:t>Save</a:t>
            </a:r>
            <a:r>
              <a:rPr lang="en-US" sz="1100" dirty="0"/>
              <a:t>. (</a:t>
            </a:r>
            <a:r>
              <a:rPr lang="en-US" sz="1100" b="1" i="1" dirty="0"/>
              <a:t>Note:</a:t>
            </a:r>
            <a:r>
              <a:rPr lang="en-US" sz="1100" dirty="0"/>
              <a:t> The domain level categories will automatically be blocked but will not show up as a checked category on the individual user level</a:t>
            </a:r>
            <a:r>
              <a:rPr lang="en-US" sz="1100" dirty="0" smtClean="0"/>
              <a:t>.)</a:t>
            </a:r>
          </a:p>
          <a:p>
            <a:endParaRPr lang="en-US" sz="1100" dirty="0"/>
          </a:p>
          <a:p>
            <a:r>
              <a:rPr lang="en-US" sz="1100" b="1" dirty="0"/>
              <a:t>14.</a:t>
            </a:r>
            <a:r>
              <a:rPr lang="en-US" sz="1100" dirty="0"/>
              <a:t> Once you have set policies for the domain and on all the desired individual users you will then download the </a:t>
            </a:r>
            <a:r>
              <a:rPr lang="en-US" sz="1100" b="1" dirty="0"/>
              <a:t>Web Filter Agent</a:t>
            </a:r>
            <a:r>
              <a:rPr lang="en-US" sz="1100" dirty="0"/>
              <a:t> on each of the user's workstations.</a:t>
            </a:r>
          </a:p>
          <a:p>
            <a:endParaRPr lang="en-US" sz="1100" dirty="0"/>
          </a:p>
          <a:p>
            <a:endParaRPr lang="en-US" sz="1100" dirty="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t>
            </a:r>
            <a:r>
              <a:rPr lang="en-US" sz="1100" dirty="0"/>
              <a:t/>
            </a:r>
            <a:br>
              <a:rPr lang="en-US" sz="1100" dirty="0"/>
            </a:br>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6</a:t>
            </a:fld>
            <a:endParaRPr lang="en-US" dirty="0"/>
          </a:p>
        </p:txBody>
      </p:sp>
    </p:spTree>
    <p:extLst>
      <p:ext uri="{BB962C8B-B14F-4D97-AF65-F5344CB8AC3E}">
        <p14:creationId xmlns:p14="http://schemas.microsoft.com/office/powerpoint/2010/main" val="131797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1484828"/>
            <a:ext cx="5943600" cy="3647152"/>
          </a:xfrm>
          <a:prstGeom prst="rect">
            <a:avLst/>
          </a:prstGeom>
          <a:noFill/>
        </p:spPr>
        <p:txBody>
          <a:bodyPr wrap="square" rtlCol="0">
            <a:spAutoFit/>
          </a:bodyPr>
          <a:lstStyle/>
          <a:p>
            <a:r>
              <a:rPr lang="en-US" sz="1100" b="1" dirty="0"/>
              <a:t>1.</a:t>
            </a:r>
            <a:r>
              <a:rPr lang="en-US" sz="1100" dirty="0"/>
              <a:t>In the Domain administrator's log in hover over the </a:t>
            </a:r>
            <a:r>
              <a:rPr lang="en-US" sz="1100" b="1" dirty="0"/>
              <a:t>Accounts</a:t>
            </a:r>
            <a:r>
              <a:rPr lang="en-US" sz="1100" dirty="0"/>
              <a:t> tab and click on </a:t>
            </a:r>
            <a:r>
              <a:rPr lang="en-US" sz="1100" b="1" dirty="0"/>
              <a:t>Web Filter</a:t>
            </a:r>
            <a:r>
              <a:rPr lang="en-US" sz="1100" b="1" dirty="0" smtClean="0"/>
              <a:t>.</a:t>
            </a:r>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dirty="0"/>
          </a:p>
          <a:p>
            <a:r>
              <a:rPr lang="en-US" sz="1100" dirty="0"/>
              <a:t> </a:t>
            </a:r>
            <a:r>
              <a:rPr lang="en-US" sz="1100" dirty="0"/>
              <a:t/>
            </a:r>
            <a:br>
              <a:rPr lang="en-US" sz="1100" dirty="0"/>
            </a:br>
            <a:r>
              <a:rPr lang="en-US" sz="1100" dirty="0"/>
              <a:t/>
            </a:r>
            <a:br>
              <a:rPr lang="en-US" sz="1100" dirty="0"/>
            </a:br>
            <a:endParaRPr lang="en-US" sz="1100" dirty="0" smtClean="0"/>
          </a:p>
          <a:p>
            <a:r>
              <a:rPr lang="en-US" sz="1100" b="1" dirty="0" smtClean="0"/>
              <a:t>2.</a:t>
            </a:r>
            <a:r>
              <a:rPr lang="en-US" sz="1100" dirty="0" smtClean="0"/>
              <a:t>In </a:t>
            </a:r>
            <a:r>
              <a:rPr lang="en-US" sz="1100" dirty="0"/>
              <a:t>the upper right corner of this page you will see an </a:t>
            </a:r>
            <a:r>
              <a:rPr lang="en-US" sz="1100" b="1" dirty="0"/>
              <a:t>Internet Web Filter</a:t>
            </a:r>
            <a:r>
              <a:rPr lang="en-US" sz="1100" dirty="0"/>
              <a:t> section </a:t>
            </a:r>
            <a:r>
              <a:rPr lang="en-US" sz="1100" dirty="0" smtClean="0"/>
              <a:t>with a download link. </a:t>
            </a:r>
            <a:r>
              <a:rPr lang="en-US" sz="1100" dirty="0"/>
              <a:t> </a:t>
            </a:r>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7</a:t>
            </a:fld>
            <a:endParaRPr lang="en-US" dirty="0"/>
          </a:p>
        </p:txBody>
      </p:sp>
      <p:sp>
        <p:nvSpPr>
          <p:cNvPr id="9" name="TextBox 8"/>
          <p:cNvSpPr txBox="1"/>
          <p:nvPr/>
        </p:nvSpPr>
        <p:spPr>
          <a:xfrm>
            <a:off x="457200" y="1066800"/>
            <a:ext cx="5474368" cy="338554"/>
          </a:xfrm>
          <a:prstGeom prst="rect">
            <a:avLst/>
          </a:prstGeom>
          <a:noFill/>
        </p:spPr>
        <p:txBody>
          <a:bodyPr wrap="square" rtlCol="0">
            <a:spAutoFit/>
          </a:bodyPr>
          <a:lstStyle/>
          <a:p>
            <a:r>
              <a:rPr lang="en-US" sz="1600" b="1" dirty="0" smtClean="0">
                <a:solidFill>
                  <a:srgbClr val="10539C"/>
                </a:solidFill>
                <a:latin typeface="Cambria" pitchFamily="18" charset="0"/>
                <a:cs typeface="Arial" pitchFamily="34" charset="0"/>
              </a:rPr>
              <a:t>Installing th</a:t>
            </a:r>
            <a:r>
              <a:rPr lang="en-US" sz="1600" b="1" dirty="0" smtClean="0">
                <a:solidFill>
                  <a:srgbClr val="10539C"/>
                </a:solidFill>
                <a:latin typeface="Cambria" pitchFamily="18" charset="0"/>
                <a:cs typeface="Arial" pitchFamily="34" charset="0"/>
              </a:rPr>
              <a:t>e Internet Web Filter</a:t>
            </a:r>
            <a:endParaRPr lang="en-US" sz="1600" b="1" dirty="0">
              <a:solidFill>
                <a:srgbClr val="10539C"/>
              </a:solidFill>
              <a:latin typeface="Cambria" pitchFamily="18" charset="0"/>
              <a:cs typeface="Arial" pitchFamily="34" charset="0"/>
            </a:endParaRPr>
          </a:p>
        </p:txBody>
      </p:sp>
      <p:cxnSp>
        <p:nvCxnSpPr>
          <p:cNvPr id="10" name="Straight Connector 9"/>
          <p:cNvCxnSpPr/>
          <p:nvPr/>
        </p:nvCxnSpPr>
        <p:spPr>
          <a:xfrm>
            <a:off x="533400" y="1389965"/>
            <a:ext cx="5791200" cy="0"/>
          </a:xfrm>
          <a:prstGeom prst="line">
            <a:avLst/>
          </a:prstGeom>
          <a:ln w="12700">
            <a:solidFill>
              <a:srgbClr val="10539C"/>
            </a:solidFill>
          </a:ln>
        </p:spPr>
        <p:style>
          <a:lnRef idx="1">
            <a:schemeClr val="accent1"/>
          </a:lnRef>
          <a:fillRef idx="0">
            <a:schemeClr val="accent1"/>
          </a:fillRef>
          <a:effectRef idx="0">
            <a:schemeClr val="accent1"/>
          </a:effectRef>
          <a:fontRef idx="minor">
            <a:schemeClr val="tx1"/>
          </a:fontRef>
        </p:style>
      </p:cxnSp>
      <p:pic>
        <p:nvPicPr>
          <p:cNvPr id="14338" name="Picture 2" descr="http://www.exchangedefender.com/images/wf_install_1.png"/>
          <p:cNvPicPr>
            <a:picLocks noChangeAspect="1" noChangeArrowheads="1"/>
          </p:cNvPicPr>
          <p:nvPr/>
        </p:nvPicPr>
        <p:blipFill rotWithShape="1">
          <a:blip r:embed="rId4">
            <a:extLst>
              <a:ext uri="{28A0092B-C50C-407E-A947-70E740481C1C}">
                <a14:useLocalDpi xmlns:a14="http://schemas.microsoft.com/office/drawing/2010/main" val="0"/>
              </a:ext>
            </a:extLst>
          </a:blip>
          <a:srcRect r="7317"/>
          <a:stretch/>
        </p:blipFill>
        <p:spPr bwMode="auto">
          <a:xfrm>
            <a:off x="533400" y="1905000"/>
            <a:ext cx="5791200" cy="248098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exchangedefender.com/images/web_filtering_ss_2.png"/>
          <p:cNvPicPr>
            <a:picLocks noChangeAspect="1" noChangeArrowheads="1"/>
          </p:cNvPicPr>
          <p:nvPr/>
        </p:nvPicPr>
        <p:blipFill rotWithShape="1">
          <a:blip r:embed="rId5">
            <a:extLst>
              <a:ext uri="{28A0092B-C50C-407E-A947-70E740481C1C}">
                <a14:useLocalDpi xmlns:a14="http://schemas.microsoft.com/office/drawing/2010/main" val="0"/>
              </a:ext>
            </a:extLst>
          </a:blip>
          <a:srcRect r="8434"/>
          <a:stretch/>
        </p:blipFill>
        <p:spPr bwMode="auto">
          <a:xfrm>
            <a:off x="533400" y="5259409"/>
            <a:ext cx="5791200" cy="236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71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4493538"/>
          </a:xfrm>
          <a:prstGeom prst="rect">
            <a:avLst/>
          </a:prstGeom>
          <a:noFill/>
        </p:spPr>
        <p:txBody>
          <a:bodyPr wrap="square" rtlCol="0">
            <a:spAutoFit/>
          </a:bodyPr>
          <a:lstStyle/>
          <a:p>
            <a:r>
              <a:rPr lang="en-US" sz="1100" b="1" dirty="0"/>
              <a:t>3.</a:t>
            </a:r>
            <a:r>
              <a:rPr lang="en-US" sz="1100" dirty="0"/>
              <a:t>Click on the download link and </a:t>
            </a:r>
            <a:r>
              <a:rPr lang="en-US" sz="1100" b="1" dirty="0"/>
              <a:t>Save</a:t>
            </a:r>
            <a:r>
              <a:rPr lang="en-US" sz="1100" dirty="0"/>
              <a:t> the file to your desktop</a:t>
            </a:r>
            <a:r>
              <a:rPr lang="en-US" sz="1100" dirty="0" smtClean="0"/>
              <a:t>.</a:t>
            </a:r>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a:p>
          <a:p>
            <a:r>
              <a:rPr lang="en-US" sz="1100" dirty="0"/>
              <a:t/>
            </a:r>
            <a:br>
              <a:rPr lang="en-US" sz="1100" dirty="0"/>
            </a:br>
            <a:r>
              <a:rPr lang="en-US" sz="1100" dirty="0"/>
              <a:t/>
            </a:r>
            <a:br>
              <a:rPr lang="en-US" sz="1100" dirty="0"/>
            </a:br>
            <a:r>
              <a:rPr lang="en-US" sz="1100" b="1" dirty="0"/>
              <a:t>4.</a:t>
            </a:r>
            <a:r>
              <a:rPr lang="en-US" sz="1100" dirty="0"/>
              <a:t>When the file is done downloading, open it. It will be a .zip file with 3 files attached</a:t>
            </a:r>
            <a:r>
              <a:rPr lang="en-US" sz="1100" dirty="0" smtClean="0"/>
              <a:t>.</a:t>
            </a:r>
          </a:p>
          <a:p>
            <a:endParaRPr lang="en-US" sz="1100" dirty="0"/>
          </a:p>
          <a:p>
            <a:endParaRPr lang="en-US" sz="1100" dirty="0"/>
          </a:p>
          <a:p>
            <a:r>
              <a:rPr lang="en-US" sz="1100" b="1" dirty="0"/>
              <a:t>5.</a:t>
            </a:r>
            <a:r>
              <a:rPr lang="en-US" sz="1100" dirty="0"/>
              <a:t>Next extract all 3 files to your desktop.</a:t>
            </a:r>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8</a:t>
            </a:fld>
            <a:endParaRPr lang="en-US" dirty="0"/>
          </a:p>
        </p:txBody>
      </p:sp>
      <p:pic>
        <p:nvPicPr>
          <p:cNvPr id="16386" name="Picture 2" descr="http://www.exchangedefender.com/images/wf_install_3.png"/>
          <p:cNvPicPr>
            <a:picLocks noChangeAspect="1" noChangeArrowheads="1"/>
          </p:cNvPicPr>
          <p:nvPr/>
        </p:nvPicPr>
        <p:blipFill rotWithShape="1">
          <a:blip r:embed="rId4">
            <a:extLst>
              <a:ext uri="{28A0092B-C50C-407E-A947-70E740481C1C}">
                <a14:useLocalDpi xmlns:a14="http://schemas.microsoft.com/office/drawing/2010/main" val="0"/>
              </a:ext>
            </a:extLst>
          </a:blip>
          <a:srcRect l="1948" t="12295" r="2601" b="4013"/>
          <a:stretch/>
        </p:blipFill>
        <p:spPr bwMode="auto">
          <a:xfrm>
            <a:off x="530431" y="1371600"/>
            <a:ext cx="3736769" cy="230381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exchangedefender.com/images/wf_install_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430" y="5105400"/>
            <a:ext cx="4524375"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218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6858001" cy="8382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611" y="175981"/>
            <a:ext cx="1472189" cy="398691"/>
          </a:xfrm>
          <a:prstGeom prst="rect">
            <a:avLst/>
          </a:prstGeom>
        </p:spPr>
      </p:pic>
      <p:sp>
        <p:nvSpPr>
          <p:cNvPr id="21" name="TextBox 20"/>
          <p:cNvSpPr txBox="1"/>
          <p:nvPr/>
        </p:nvSpPr>
        <p:spPr>
          <a:xfrm>
            <a:off x="457200" y="990600"/>
            <a:ext cx="5943600" cy="6355586"/>
          </a:xfrm>
          <a:prstGeom prst="rect">
            <a:avLst/>
          </a:prstGeom>
          <a:noFill/>
        </p:spPr>
        <p:txBody>
          <a:bodyPr wrap="square" rtlCol="0">
            <a:spAutoFit/>
          </a:bodyPr>
          <a:lstStyle/>
          <a:p>
            <a:r>
              <a:rPr lang="en-US" sz="1100" b="1" dirty="0"/>
              <a:t>6.</a:t>
            </a:r>
            <a:r>
              <a:rPr lang="en-US" sz="1100" dirty="0"/>
              <a:t>Before you begin the installation process open the </a:t>
            </a:r>
            <a:r>
              <a:rPr lang="en-US" sz="1100" b="1" dirty="0"/>
              <a:t>XML Redirect file</a:t>
            </a:r>
            <a:r>
              <a:rPr lang="en-US" sz="1100" b="1" dirty="0" smtClean="0"/>
              <a:t>.</a:t>
            </a:r>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b="1" dirty="0" smtClean="0"/>
          </a:p>
          <a:p>
            <a:endParaRPr lang="en-US" sz="1100" b="1" dirty="0"/>
          </a:p>
          <a:p>
            <a:endParaRPr lang="en-US" sz="1100" dirty="0"/>
          </a:p>
          <a:p>
            <a:r>
              <a:rPr lang="en-US" sz="1100" dirty="0"/>
              <a:t> </a:t>
            </a:r>
            <a:r>
              <a:rPr lang="en-US" sz="1100" dirty="0"/>
              <a:t/>
            </a:r>
            <a:br>
              <a:rPr lang="en-US" sz="1100" dirty="0"/>
            </a:br>
            <a:r>
              <a:rPr lang="en-US" sz="1100" dirty="0"/>
              <a:t/>
            </a:r>
            <a:br>
              <a:rPr lang="en-US" sz="1100" dirty="0"/>
            </a:br>
            <a:r>
              <a:rPr lang="en-US" sz="1100" b="1" dirty="0"/>
              <a:t>7.</a:t>
            </a:r>
            <a:r>
              <a:rPr lang="en-US" sz="1100" dirty="0"/>
              <a:t> Here you can change the location of the landing page when a website is accessed when it is blocked. For Example, you could change it to google.com or your company website. Save and close the Redirect file</a:t>
            </a:r>
            <a:r>
              <a:rPr lang="en-US" sz="1100" dirty="0" smtClean="0"/>
              <a:t>.</a:t>
            </a:r>
          </a:p>
          <a:p>
            <a:endParaRPr lang="en-US" sz="1100" dirty="0"/>
          </a:p>
          <a:p>
            <a:r>
              <a:rPr lang="en-US" sz="1100" b="1" dirty="0"/>
              <a:t>8.</a:t>
            </a:r>
            <a:r>
              <a:rPr lang="en-US" sz="1100" dirty="0"/>
              <a:t>Next click on the </a:t>
            </a:r>
            <a:r>
              <a:rPr lang="en-US" sz="1100" b="1" dirty="0"/>
              <a:t>Setup file.</a:t>
            </a:r>
            <a:endParaRPr lang="en-US" sz="1100" dirty="0"/>
          </a:p>
          <a:p>
            <a:r>
              <a:rPr lang="en-US" sz="1100" dirty="0"/>
              <a:t> </a:t>
            </a:r>
            <a:r>
              <a:rPr lang="en-US" sz="1100" dirty="0"/>
              <a:t/>
            </a:r>
            <a:br>
              <a:rPr lang="en-US" sz="1100" dirty="0"/>
            </a:br>
            <a:endParaRPr lang="en-US" sz="1100" dirty="0" smtClean="0"/>
          </a:p>
          <a:p>
            <a:endParaRPr lang="en-US" sz="1100" dirty="0"/>
          </a:p>
          <a:p>
            <a:endParaRPr lang="en-US" sz="1100" dirty="0" smtClean="0"/>
          </a:p>
          <a:p>
            <a:endParaRPr lang="en-US" sz="1100" dirty="0"/>
          </a:p>
          <a:p>
            <a:endParaRPr lang="en-US" sz="1100" dirty="0" smtClean="0"/>
          </a:p>
          <a:p>
            <a:endParaRPr lang="en-US" sz="1100" dirty="0"/>
          </a:p>
          <a:p>
            <a:r>
              <a:rPr lang="en-US" sz="1100" dirty="0"/>
              <a:t/>
            </a:r>
            <a:br>
              <a:rPr lang="en-US" sz="1100" dirty="0"/>
            </a:br>
            <a:r>
              <a:rPr lang="en-US" sz="1100" b="1" dirty="0"/>
              <a:t>9.</a:t>
            </a:r>
            <a:r>
              <a:rPr lang="en-US" sz="1100" dirty="0"/>
              <a:t>The installer will then prompt you to click next a few times and then will install the </a:t>
            </a:r>
            <a:r>
              <a:rPr lang="en-US" sz="1100" b="1" dirty="0"/>
              <a:t>Internet Web Filter</a:t>
            </a:r>
            <a:r>
              <a:rPr lang="en-US" sz="1100" dirty="0"/>
              <a:t>. After the download is complete, </a:t>
            </a:r>
            <a:r>
              <a:rPr lang="en-US" sz="1100" dirty="0" err="1"/>
              <a:t>WinPcap</a:t>
            </a:r>
            <a:r>
              <a:rPr lang="en-US" sz="1100" dirty="0"/>
              <a:t> will prompt you to click </a:t>
            </a:r>
            <a:r>
              <a:rPr lang="en-US" sz="1100" b="1" dirty="0"/>
              <a:t>Next</a:t>
            </a:r>
            <a:r>
              <a:rPr lang="en-US" sz="1100" dirty="0"/>
              <a:t> and </a:t>
            </a:r>
            <a:r>
              <a:rPr lang="en-US" sz="1100" b="1" dirty="0"/>
              <a:t>Agree</a:t>
            </a:r>
            <a:r>
              <a:rPr lang="en-US" sz="1100" dirty="0"/>
              <a:t> and then </a:t>
            </a:r>
            <a:r>
              <a:rPr lang="en-US" sz="1100" b="1" dirty="0"/>
              <a:t>Install</a:t>
            </a:r>
            <a:r>
              <a:rPr lang="en-US" sz="1100" dirty="0"/>
              <a:t>. Once the install is complete click </a:t>
            </a:r>
            <a:r>
              <a:rPr lang="en-US" sz="1100" b="1" dirty="0"/>
              <a:t>Finish.</a:t>
            </a:r>
            <a:endParaRPr lang="en-US" sz="1100" dirty="0"/>
          </a:p>
          <a:p>
            <a:r>
              <a:rPr lang="en-US" sz="1100" dirty="0"/>
              <a:t/>
            </a:r>
            <a:br>
              <a:rPr lang="en-US" sz="1100" dirty="0"/>
            </a:br>
            <a:endParaRPr lang="en-US" sz="1100" dirty="0"/>
          </a:p>
        </p:txBody>
      </p:sp>
      <p:sp>
        <p:nvSpPr>
          <p:cNvPr id="2" name="Slide Number Placeholder 1"/>
          <p:cNvSpPr>
            <a:spLocks noGrp="1"/>
          </p:cNvSpPr>
          <p:nvPr>
            <p:ph type="sldNum" sz="quarter" idx="12"/>
          </p:nvPr>
        </p:nvSpPr>
        <p:spPr>
          <a:xfrm>
            <a:off x="4914900" y="8428567"/>
            <a:ext cx="1600200" cy="486833"/>
          </a:xfrm>
        </p:spPr>
        <p:txBody>
          <a:bodyPr/>
          <a:lstStyle/>
          <a:p>
            <a:fld id="{001EE336-B501-4A1F-B03F-3B06E1EFA21F}" type="slidenum">
              <a:rPr lang="en-US" smtClean="0"/>
              <a:t>9</a:t>
            </a:fld>
            <a:endParaRPr lang="en-US" dirty="0"/>
          </a:p>
        </p:txBody>
      </p:sp>
      <p:pic>
        <p:nvPicPr>
          <p:cNvPr id="17410" name="Picture 2" descr="http://www.exchangedefender.com/images/wf_install_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75" y="1295400"/>
            <a:ext cx="5610225"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exchangedefender.com/images/wf_install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5" y="5181600"/>
            <a:ext cx="62865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81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2133</TotalTime>
  <Words>347</Words>
  <Application>Microsoft Office PowerPoint</Application>
  <PresentationFormat>On-screen Show (4:3)</PresentationFormat>
  <Paragraphs>341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Stephanie</cp:lastModifiedBy>
  <cp:revision>61</cp:revision>
  <dcterms:created xsi:type="dcterms:W3CDTF">2011-04-25T17:25:10Z</dcterms:created>
  <dcterms:modified xsi:type="dcterms:W3CDTF">2012-03-12T18:21:05Z</dcterms:modified>
</cp:coreProperties>
</file>