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7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ownwebnow.com/c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exchangedefender.com/exchange_essentials.php" TargetMode="External"/><Relationship Id="rId5" Type="http://schemas.openxmlformats.org/officeDocument/2006/relationships/image" Target="../media/image29.png"/><Relationship Id="rId4" Type="http://schemas.openxmlformats.org/officeDocument/2006/relationships/hyperlink" Target="https://admin.exchangedefend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Service Manager</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10</a:t>
            </a:fld>
            <a:endParaRPr lang="en-US" dirty="0"/>
          </a:p>
        </p:txBody>
      </p:sp>
      <p:sp>
        <p:nvSpPr>
          <p:cNvPr id="10" name="TextBox 9"/>
          <p:cNvSpPr txBox="1"/>
          <p:nvPr/>
        </p:nvSpPr>
        <p:spPr>
          <a:xfrm>
            <a:off x="457200" y="1295400"/>
            <a:ext cx="5943600" cy="1785104"/>
          </a:xfrm>
          <a:prstGeom prst="rect">
            <a:avLst/>
          </a:prstGeom>
          <a:noFill/>
        </p:spPr>
        <p:txBody>
          <a:bodyPr wrap="square" rtlCol="0">
            <a:spAutoFit/>
          </a:bodyPr>
          <a:lstStyle/>
          <a:p>
            <a:r>
              <a:rPr lang="en-US" sz="1100" b="1" dirty="0"/>
              <a:t>Name - </a:t>
            </a:r>
            <a:r>
              <a:rPr lang="en-US" sz="1100" dirty="0"/>
              <a:t>This field MUST be unique if Joe Doe has a mailbox and wants to forward his email to another server the name CANNOT be Joe Doe, it can anything but that. A common use is Joe Doe Ext</a:t>
            </a:r>
            <a:r>
              <a:rPr lang="en-US" sz="1100" dirty="0" smtClean="0"/>
              <a:t>.</a:t>
            </a:r>
          </a:p>
          <a:p>
            <a:endParaRPr lang="en-US" sz="1100" dirty="0"/>
          </a:p>
          <a:p>
            <a:r>
              <a:rPr lang="en-US" sz="1100" b="1" dirty="0"/>
              <a:t>Email - </a:t>
            </a:r>
            <a:r>
              <a:rPr lang="en-US" sz="1100" dirty="0"/>
              <a:t>This field MUST also be unique. The system understands that you're trying to send all mail to joe.doe@doe.com to joe.doe@doefreemail.com. However, you've already used joe.doe@doe.com in the system so you must use an arbitrary address (commonly joe.external@doe.com) that will forward to his freemail.com address</a:t>
            </a:r>
            <a:r>
              <a:rPr lang="en-US" sz="1100" dirty="0" smtClean="0"/>
              <a:t>.</a:t>
            </a:r>
          </a:p>
          <a:p>
            <a:endParaRPr lang="en-US" sz="1100" dirty="0"/>
          </a:p>
          <a:p>
            <a:r>
              <a:rPr lang="en-US" sz="1100" dirty="0"/>
              <a:t>Putting it all together - Mail &gt; joe.doe@doe.com Mailbox &gt; </a:t>
            </a:r>
            <a:r>
              <a:rPr lang="en-US" sz="1100" dirty="0" err="1"/>
              <a:t>joe.external</a:t>
            </a:r>
            <a:r>
              <a:rPr lang="en-US" sz="1100" dirty="0"/>
              <a:t> External Contact &gt; Joe's free mail account.</a:t>
            </a:r>
          </a:p>
        </p:txBody>
      </p:sp>
      <p:sp>
        <p:nvSpPr>
          <p:cNvPr id="11" name="TextBox 10"/>
          <p:cNvSpPr txBox="1"/>
          <p:nvPr/>
        </p:nvSpPr>
        <p:spPr>
          <a:xfrm>
            <a:off x="457200" y="3694628"/>
            <a:ext cx="5943600" cy="430887"/>
          </a:xfrm>
          <a:prstGeom prst="rect">
            <a:avLst/>
          </a:prstGeom>
          <a:noFill/>
        </p:spPr>
        <p:txBody>
          <a:bodyPr wrap="square" rtlCol="0">
            <a:spAutoFit/>
          </a:bodyPr>
          <a:lstStyle/>
          <a:p>
            <a:r>
              <a:rPr lang="en-US" sz="1100" dirty="0"/>
              <a:t>This tab allows you to create, manage, and remove Distribution groups for your clients. The create button will reveal the following dialog:</a:t>
            </a:r>
          </a:p>
        </p:txBody>
      </p:sp>
      <p:sp>
        <p:nvSpPr>
          <p:cNvPr id="14" name="TextBox 13"/>
          <p:cNvSpPr txBox="1"/>
          <p:nvPr/>
        </p:nvSpPr>
        <p:spPr>
          <a:xfrm>
            <a:off x="457200" y="3276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Distribution Groups</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3599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990600"/>
            <a:ext cx="5474368" cy="276999"/>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Key Points</a:t>
            </a:r>
            <a:endParaRPr lang="en-US" sz="1200" b="1" dirty="0">
              <a:solidFill>
                <a:srgbClr val="10539C"/>
              </a:solidFill>
              <a:latin typeface="Cambria" pitchFamily="18" charset="0"/>
              <a:cs typeface="Arial" pitchFamily="34" charset="0"/>
            </a:endParaRPr>
          </a:p>
        </p:txBody>
      </p:sp>
      <p:pic>
        <p:nvPicPr>
          <p:cNvPr id="119810" name="Picture 2" descr="http://www.exchangedefender.com/images/smd_new_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92" y="4179944"/>
            <a:ext cx="59055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0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11</a:t>
            </a:fld>
            <a:endParaRPr lang="en-US" dirty="0"/>
          </a:p>
        </p:txBody>
      </p:sp>
      <p:sp>
        <p:nvSpPr>
          <p:cNvPr id="10" name="TextBox 9"/>
          <p:cNvSpPr txBox="1"/>
          <p:nvPr/>
        </p:nvSpPr>
        <p:spPr>
          <a:xfrm>
            <a:off x="457200" y="1066800"/>
            <a:ext cx="5943600" cy="2123658"/>
          </a:xfrm>
          <a:prstGeom prst="rect">
            <a:avLst/>
          </a:prstGeom>
          <a:noFill/>
        </p:spPr>
        <p:txBody>
          <a:bodyPr wrap="square" rtlCol="0">
            <a:spAutoFit/>
          </a:bodyPr>
          <a:lstStyle/>
          <a:p>
            <a:r>
              <a:rPr lang="en-US" sz="1100" dirty="0"/>
              <a:t>Once you've created your Distribution Group you will find the following icons:</a:t>
            </a:r>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The Blue Info icon reveals a detailed view of the Distribution Group properties</a:t>
            </a:r>
            <a:r>
              <a:rPr lang="en-US" sz="1100" dirty="0" smtClean="0"/>
              <a:t>:</a:t>
            </a:r>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The 3 people icon allows you to add/manage new permission sets for the existing Distribution Groups:</a:t>
            </a:r>
          </a:p>
        </p:txBody>
      </p:sp>
      <p:pic>
        <p:nvPicPr>
          <p:cNvPr id="120834" name="Picture 2" descr="http://www.exchangedefender.com/images/2_icon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26" y="1371600"/>
            <a:ext cx="3810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http://www.exchangedefender.com/images/smd_demo_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05" y="2057400"/>
            <a:ext cx="5905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http://www.exchangedefender.com/images/demo_e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05" y="3276600"/>
            <a:ext cx="34671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4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12</a:t>
            </a:fld>
            <a:endParaRPr lang="en-US" dirty="0"/>
          </a:p>
        </p:txBody>
      </p:sp>
      <p:sp>
        <p:nvSpPr>
          <p:cNvPr id="11" name="TextBox 10"/>
          <p:cNvSpPr txBox="1"/>
          <p:nvPr/>
        </p:nvSpPr>
        <p:spPr>
          <a:xfrm>
            <a:off x="457200" y="1332428"/>
            <a:ext cx="5943600" cy="769441"/>
          </a:xfrm>
          <a:prstGeom prst="rect">
            <a:avLst/>
          </a:prstGeom>
          <a:noFill/>
        </p:spPr>
        <p:txBody>
          <a:bodyPr wrap="square" rtlCol="0">
            <a:spAutoFit/>
          </a:bodyPr>
          <a:lstStyle/>
          <a:p>
            <a:r>
              <a:rPr lang="en-US" sz="1100" dirty="0"/>
              <a:t>This control panel is used for a very specific purpose, creating </a:t>
            </a:r>
            <a:r>
              <a:rPr lang="en-US" sz="1100" dirty="0" smtClean="0"/>
              <a:t>"SharePoint </a:t>
            </a:r>
            <a:r>
              <a:rPr lang="en-US" sz="1100" dirty="0"/>
              <a:t>Only" users for our Stand alone </a:t>
            </a:r>
            <a:r>
              <a:rPr lang="en-US" sz="1100" dirty="0" smtClean="0"/>
              <a:t>SharePoint </a:t>
            </a:r>
            <a:r>
              <a:rPr lang="en-US" sz="1100" dirty="0"/>
              <a:t>and some custom </a:t>
            </a:r>
            <a:r>
              <a:rPr lang="en-US" sz="1100" dirty="0" smtClean="0"/>
              <a:t>SharePoint </a:t>
            </a:r>
            <a:r>
              <a:rPr lang="en-US" sz="1100" dirty="0"/>
              <a:t>deployments. If your client has hosted exchange you should not be using this control panel for user management/access. Their hosted exchange accounts are their </a:t>
            </a:r>
            <a:r>
              <a:rPr lang="en-US" sz="1100" dirty="0" smtClean="0"/>
              <a:t>SharePoint </a:t>
            </a:r>
            <a:r>
              <a:rPr lang="en-US" sz="1100" dirty="0"/>
              <a:t>portal accounts.</a:t>
            </a:r>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SharePoint</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21858" name="Picture 2" descr="http://www.exchangedefender.com/images/smd_sharepoi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5791200" cy="242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9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13</a:t>
            </a:fld>
            <a:endParaRPr lang="en-US" dirty="0"/>
          </a:p>
        </p:txBody>
      </p:sp>
      <p:sp>
        <p:nvSpPr>
          <p:cNvPr id="11" name="TextBox 10"/>
          <p:cNvSpPr txBox="1"/>
          <p:nvPr/>
        </p:nvSpPr>
        <p:spPr>
          <a:xfrm>
            <a:off x="457200" y="1332428"/>
            <a:ext cx="5943600" cy="769441"/>
          </a:xfrm>
          <a:prstGeom prst="rect">
            <a:avLst/>
          </a:prstGeom>
          <a:noFill/>
        </p:spPr>
        <p:txBody>
          <a:bodyPr wrap="square" rtlCol="0">
            <a:spAutoFit/>
          </a:bodyPr>
          <a:lstStyle/>
          <a:p>
            <a:r>
              <a:rPr lang="en-US" sz="1100" dirty="0"/>
              <a:t>This control panel is used solely for adding and deleting Web Hosting services. Currently our actual management for web hosting is found at</a:t>
            </a:r>
            <a:r>
              <a:rPr lang="en-US" sz="1100" dirty="0">
                <a:hlinkClick r:id="rId4"/>
              </a:rPr>
              <a:t>https://</a:t>
            </a:r>
            <a:r>
              <a:rPr lang="en-US" sz="1100" dirty="0" smtClean="0">
                <a:hlinkClick r:id="rId4"/>
              </a:rPr>
              <a:t>www.ownwebnow.com/cp</a:t>
            </a:r>
            <a:r>
              <a:rPr lang="en-US" sz="1100" dirty="0" smtClean="0"/>
              <a:t>.</a:t>
            </a:r>
            <a:endParaRPr lang="en-US" sz="1100" dirty="0"/>
          </a:p>
          <a:p>
            <a:r>
              <a:rPr lang="en-US" sz="1100" dirty="0"/>
              <a:t/>
            </a:r>
            <a:br>
              <a:rPr lang="en-US" sz="1100" dirty="0"/>
            </a:br>
            <a:endParaRPr lang="en-US" sz="1100" dirty="0"/>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Web Hosting</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22882" name="Picture 2" descr="http://www.exchangedefender.com/images/smd_web_host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05000"/>
            <a:ext cx="5905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3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14</a:t>
            </a:fld>
            <a:endParaRPr lang="en-US" dirty="0"/>
          </a:p>
        </p:txBody>
      </p:sp>
      <p:sp>
        <p:nvSpPr>
          <p:cNvPr id="11" name="TextBox 10"/>
          <p:cNvSpPr txBox="1"/>
          <p:nvPr/>
        </p:nvSpPr>
        <p:spPr>
          <a:xfrm>
            <a:off x="457200" y="1332428"/>
            <a:ext cx="5943600" cy="769441"/>
          </a:xfrm>
          <a:prstGeom prst="rect">
            <a:avLst/>
          </a:prstGeom>
          <a:noFill/>
        </p:spPr>
        <p:txBody>
          <a:bodyPr wrap="square" rtlCol="0">
            <a:spAutoFit/>
          </a:bodyPr>
          <a:lstStyle/>
          <a:p>
            <a:r>
              <a:rPr lang="en-US" sz="1100" dirty="0"/>
              <a:t>This control panel allows you to do basic access management, create and delete Offsite Backup accounts. The detailed management backup software management is done via the server your account is on; this page will provide you with a link to it using the blue icon.</a:t>
            </a:r>
            <a:r>
              <a:rPr lang="en-US" sz="1100" dirty="0"/>
              <a:t/>
            </a:r>
            <a:br>
              <a:rPr lang="en-US" sz="1100" dirty="0"/>
            </a:br>
            <a:endParaRPr lang="en-US" sz="1100" dirty="0"/>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Offsite Backups</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23906" name="Picture 2" descr="http://www.exchangedefender.com/images/smd_offsite_backu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5905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23908" name="Picture 4" descr="http://www.exchangedefender.com/images/smd_te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86993"/>
            <a:ext cx="59055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23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15</a:t>
            </a:fld>
            <a:endParaRPr lang="en-US" dirty="0"/>
          </a:p>
        </p:txBody>
      </p:sp>
      <p:sp>
        <p:nvSpPr>
          <p:cNvPr id="11" name="TextBox 10"/>
          <p:cNvSpPr txBox="1"/>
          <p:nvPr/>
        </p:nvSpPr>
        <p:spPr>
          <a:xfrm>
            <a:off x="457200" y="1332428"/>
            <a:ext cx="5943600" cy="600164"/>
          </a:xfrm>
          <a:prstGeom prst="rect">
            <a:avLst/>
          </a:prstGeom>
          <a:noFill/>
        </p:spPr>
        <p:txBody>
          <a:bodyPr wrap="square" rtlCol="0">
            <a:spAutoFit/>
          </a:bodyPr>
          <a:lstStyle/>
          <a:p>
            <a:r>
              <a:rPr lang="en-US" sz="1100" dirty="0"/>
              <a:t>This control panel allows you to order, reset, and delete activations for BlackBerry Devices linked to our Hosted </a:t>
            </a:r>
            <a:r>
              <a:rPr lang="en-US" sz="1100" dirty="0" smtClean="0"/>
              <a:t>Exchange </a:t>
            </a:r>
            <a:r>
              <a:rPr lang="en-US" sz="1100" dirty="0"/>
              <a:t>platform. Please remember that this process although automated still requires approval to complete. For any changes made, please wait for your ticket to confirm completion.</a:t>
            </a:r>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BlackBerry (BlackBerry Enterprise Server)</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24930" name="Picture 2" descr="http://www.exchangedefender.com/images/smd_blackberr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32592"/>
            <a:ext cx="5905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5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16</a:t>
            </a:fld>
            <a:endParaRPr lang="en-US" dirty="0"/>
          </a:p>
        </p:txBody>
      </p:sp>
      <p:sp>
        <p:nvSpPr>
          <p:cNvPr id="11" name="TextBox 10"/>
          <p:cNvSpPr txBox="1"/>
          <p:nvPr/>
        </p:nvSpPr>
        <p:spPr>
          <a:xfrm>
            <a:off x="457200" y="1332428"/>
            <a:ext cx="5943600" cy="600164"/>
          </a:xfrm>
          <a:prstGeom prst="rect">
            <a:avLst/>
          </a:prstGeom>
          <a:noFill/>
        </p:spPr>
        <p:txBody>
          <a:bodyPr wrap="square" rtlCol="0">
            <a:spAutoFit/>
          </a:bodyPr>
          <a:lstStyle/>
          <a:p>
            <a:r>
              <a:rPr lang="en-US" sz="1100" dirty="0"/>
              <a:t>This control panel allows you to sign up for our ExchangeDefender for Service Provider product. You only need to sign up once. Once you have completed the sign up process below you add your client's domains at </a:t>
            </a:r>
            <a:r>
              <a:rPr lang="en-US" sz="1100" dirty="0">
                <a:hlinkClick r:id="rId4"/>
              </a:rPr>
              <a:t>https://</a:t>
            </a:r>
            <a:r>
              <a:rPr lang="en-US" sz="1100" dirty="0" smtClean="0">
                <a:hlinkClick r:id="rId4"/>
              </a:rPr>
              <a:t>admin.exchangedefender.com</a:t>
            </a:r>
            <a:r>
              <a:rPr lang="en-US" sz="1100" dirty="0" smtClean="0"/>
              <a:t>.</a:t>
            </a:r>
            <a:endParaRPr lang="en-US" sz="1100" dirty="0"/>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ExchangeDefender for Service Providers</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25954" name="Picture 2" descr="http://www.exchangedefender.com/images/smd_or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57400"/>
            <a:ext cx="5905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7248436"/>
            <a:ext cx="5943600" cy="600164"/>
          </a:xfrm>
          <a:prstGeom prst="rect">
            <a:avLst/>
          </a:prstGeom>
          <a:noFill/>
        </p:spPr>
        <p:txBody>
          <a:bodyPr wrap="square" rtlCol="0">
            <a:spAutoFit/>
          </a:bodyPr>
          <a:lstStyle/>
          <a:p>
            <a:r>
              <a:rPr lang="en-US" sz="1100" dirty="0"/>
              <a:t>Our Essentials product line has the same capabilities management wise as their Enterprise Hosted Exchange and ExchangeDefender counter parts, however, feature differences can be found here at </a:t>
            </a:r>
            <a:r>
              <a:rPr lang="en-US" sz="1100" dirty="0">
                <a:hlinkClick r:id="rId6"/>
              </a:rPr>
              <a:t>https://</a:t>
            </a:r>
            <a:r>
              <a:rPr lang="en-US" sz="1100" dirty="0" smtClean="0">
                <a:hlinkClick r:id="rId6"/>
              </a:rPr>
              <a:t>www.exchangedefender.com/exchange_essentials.php</a:t>
            </a:r>
            <a:r>
              <a:rPr lang="en-US" sz="1100" dirty="0" smtClean="0"/>
              <a:t>. </a:t>
            </a:r>
            <a:endParaRPr lang="en-US" sz="1100" dirty="0"/>
          </a:p>
        </p:txBody>
      </p:sp>
      <p:sp>
        <p:nvSpPr>
          <p:cNvPr id="16" name="TextBox 15"/>
          <p:cNvSpPr txBox="1"/>
          <p:nvPr/>
        </p:nvSpPr>
        <p:spPr>
          <a:xfrm>
            <a:off x="457200" y="6830408"/>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Essentials</a:t>
            </a:r>
            <a:endParaRPr lang="en-US" sz="1600" b="1" dirty="0">
              <a:solidFill>
                <a:srgbClr val="10539C"/>
              </a:solidFill>
              <a:latin typeface="Cambria" pitchFamily="18" charset="0"/>
              <a:cs typeface="Arial" pitchFamily="34" charset="0"/>
            </a:endParaRPr>
          </a:p>
        </p:txBody>
      </p:sp>
      <p:cxnSp>
        <p:nvCxnSpPr>
          <p:cNvPr id="17" name="Straight Connector 16"/>
          <p:cNvCxnSpPr/>
          <p:nvPr/>
        </p:nvCxnSpPr>
        <p:spPr>
          <a:xfrm>
            <a:off x="533400" y="7153573"/>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583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769441"/>
          </a:xfrm>
          <a:prstGeom prst="rect">
            <a:avLst/>
          </a:prstGeom>
          <a:noFill/>
        </p:spPr>
        <p:txBody>
          <a:bodyPr wrap="square" rtlCol="0">
            <a:spAutoFit/>
          </a:bodyPr>
          <a:lstStyle/>
          <a:p>
            <a:r>
              <a:rPr lang="en-US" sz="1100" dirty="0"/>
              <a:t>Our Service Manager is part of the ExchangeDefender support portal as a central hub of control for ordering and managing the majority of our services. Once you log into our support portal and click on Service Manager, you will be presented with the Service Manager Dashboard and our "Add Services" shortcuts.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Service Manager</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80" name="Picture 40" descr="http://www.exchangedefender.com/images/service_manager_dash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02" y="2247900"/>
            <a:ext cx="5369593" cy="621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153954"/>
            <a:ext cx="5943600" cy="5170646"/>
          </a:xfrm>
          <a:prstGeom prst="rect">
            <a:avLst/>
          </a:prstGeom>
          <a:noFill/>
        </p:spPr>
        <p:txBody>
          <a:bodyPr wrap="square" rtlCol="0">
            <a:spAutoFit/>
          </a:bodyPr>
          <a:lstStyle/>
          <a:p>
            <a:r>
              <a:rPr lang="en-US" sz="1100" dirty="0"/>
              <a:t>This menu allows you to skip the big service list and go straight to ordering:</a:t>
            </a:r>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8" name="TextBox 7"/>
          <p:cNvSpPr txBox="1"/>
          <p:nvPr/>
        </p:nvSpPr>
        <p:spPr>
          <a:xfrm>
            <a:off x="457200" y="914400"/>
            <a:ext cx="1981200" cy="461665"/>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Add Services Menu</a:t>
            </a:r>
          </a:p>
          <a:p>
            <a:endParaRPr lang="en-US" sz="1200" b="1" dirty="0">
              <a:solidFill>
                <a:srgbClr val="10539C"/>
              </a:solidFill>
              <a:latin typeface="Cambria" pitchFamily="18" charset="0"/>
              <a:cs typeface="Arial" pitchFamily="34" charset="0"/>
            </a:endParaRPr>
          </a:p>
        </p:txBody>
      </p:sp>
      <p:pic>
        <p:nvPicPr>
          <p:cNvPr id="107524" name="Picture 4" descr="http://www.exchangedefender.com/images/add_serv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3324225" cy="14954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3573959"/>
            <a:ext cx="5943600" cy="600164"/>
          </a:xfrm>
          <a:prstGeom prst="rect">
            <a:avLst/>
          </a:prstGeom>
          <a:noFill/>
        </p:spPr>
        <p:txBody>
          <a:bodyPr wrap="square" rtlCol="0">
            <a:spAutoFit/>
          </a:bodyPr>
          <a:lstStyle/>
          <a:p>
            <a:r>
              <a:rPr lang="en-US" sz="1100" dirty="0"/>
              <a:t>This pane will give you the ability to order and manage everything from one location. Each service listed on this page will allow you to manage the service or add a new service. This is controlled by clicking on the Product name (management) or on subscribe (add new service).</a:t>
            </a:r>
          </a:p>
        </p:txBody>
      </p:sp>
      <p:sp>
        <p:nvSpPr>
          <p:cNvPr id="11" name="TextBox 10"/>
          <p:cNvSpPr txBox="1"/>
          <p:nvPr/>
        </p:nvSpPr>
        <p:spPr>
          <a:xfrm>
            <a:off x="457200" y="3155931"/>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Service Manager Dashboard</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3479096"/>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4506754"/>
            <a:ext cx="5943600" cy="938719"/>
          </a:xfrm>
          <a:prstGeom prst="rect">
            <a:avLst/>
          </a:prstGeom>
          <a:noFill/>
        </p:spPr>
        <p:txBody>
          <a:bodyPr wrap="square" rtlCol="0">
            <a:spAutoFit/>
          </a:bodyPr>
          <a:lstStyle/>
          <a:p>
            <a:r>
              <a:rPr lang="en-US" sz="1100" dirty="0" smtClean="0"/>
              <a:t>Our </a:t>
            </a:r>
            <a:r>
              <a:rPr lang="en-US" sz="1100" dirty="0"/>
              <a:t>Exchange Control Panel allows you to control many of the features that Exchange offers that require access to the EMC or Shell. We have encompassed these common tasks into a seamless AJAX driven control panel. Once you click on Exchange, you will be presented with a screen that lists all of your hosted exchange accounts:</a:t>
            </a:r>
            <a:endParaRPr lang="en-US" sz="1100" dirty="0" smtClean="0"/>
          </a:p>
          <a:p>
            <a:endParaRPr lang="en-US" sz="1100" dirty="0"/>
          </a:p>
        </p:txBody>
      </p:sp>
      <p:sp>
        <p:nvSpPr>
          <p:cNvPr id="16" name="TextBox 15"/>
          <p:cNvSpPr txBox="1"/>
          <p:nvPr/>
        </p:nvSpPr>
        <p:spPr>
          <a:xfrm>
            <a:off x="457200" y="4267200"/>
            <a:ext cx="1981200" cy="461665"/>
          </a:xfrm>
          <a:prstGeom prst="rect">
            <a:avLst/>
          </a:prstGeom>
          <a:noFill/>
        </p:spPr>
        <p:txBody>
          <a:bodyPr wrap="square" rtlCol="0">
            <a:spAutoFit/>
          </a:bodyPr>
          <a:lstStyle/>
          <a:p>
            <a:r>
              <a:rPr lang="en-US" sz="1200" b="1" dirty="0" smtClean="0">
                <a:solidFill>
                  <a:srgbClr val="10539C"/>
                </a:solidFill>
                <a:latin typeface="Cambria" pitchFamily="18" charset="0"/>
                <a:cs typeface="Arial" pitchFamily="34" charset="0"/>
              </a:rPr>
              <a:t>Exchange</a:t>
            </a:r>
          </a:p>
          <a:p>
            <a:endParaRPr lang="en-US" sz="1200" b="1" dirty="0">
              <a:solidFill>
                <a:srgbClr val="10539C"/>
              </a:solidFill>
              <a:latin typeface="Cambria" pitchFamily="18" charset="0"/>
              <a:cs typeface="Arial" pitchFamily="34" charset="0"/>
            </a:endParaRPr>
          </a:p>
        </p:txBody>
      </p:sp>
      <p:pic>
        <p:nvPicPr>
          <p:cNvPr id="107526" name="Picture 6" descr="http://www.exchangedefender.com/images/smd_over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75" y="5334000"/>
            <a:ext cx="58102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3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sp>
        <p:nvSpPr>
          <p:cNvPr id="10" name="TextBox 9"/>
          <p:cNvSpPr txBox="1"/>
          <p:nvPr/>
        </p:nvSpPr>
        <p:spPr>
          <a:xfrm>
            <a:off x="457200" y="1000036"/>
            <a:ext cx="5943600" cy="6355586"/>
          </a:xfrm>
          <a:prstGeom prst="rect">
            <a:avLst/>
          </a:prstGeom>
          <a:noFill/>
        </p:spPr>
        <p:txBody>
          <a:bodyPr wrap="square" rtlCol="0">
            <a:spAutoFit/>
          </a:bodyPr>
          <a:lstStyle/>
          <a:p>
            <a:r>
              <a:rPr lang="en-US" sz="1100" dirty="0"/>
              <a:t>In order to manage and view account details on a desired mailbox please click the little gear icon next to the intended mailbox. This will expand that specific mailbox into a detailed view that will provide additional information </a:t>
            </a:r>
            <a:r>
              <a:rPr lang="en-US" sz="1100" dirty="0" smtClean="0"/>
              <a:t>pertaining </a:t>
            </a:r>
            <a:r>
              <a:rPr lang="en-US" sz="1100" dirty="0"/>
              <a:t>to that account as well as the management options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The view above shows you all the server information that is required for deployment tailored to the account and server selected</a:t>
            </a:r>
            <a:r>
              <a:rPr lang="en-US" sz="1100" dirty="0" smtClean="0"/>
              <a:t>.</a:t>
            </a:r>
          </a:p>
          <a:p>
            <a:endParaRPr lang="en-US" sz="1100" dirty="0"/>
          </a:p>
          <a:p>
            <a:pPr marL="171450" indent="-171450">
              <a:buFont typeface="Arial" pitchFamily="34" charset="0"/>
              <a:buChar char="•"/>
            </a:pPr>
            <a:r>
              <a:rPr lang="en-US" sz="1100" dirty="0"/>
              <a:t>Server: cas.louie.exchangedefender.com</a:t>
            </a:r>
          </a:p>
          <a:p>
            <a:pPr marL="171450" indent="-171450">
              <a:buFont typeface="Arial" pitchFamily="34" charset="0"/>
              <a:buChar char="•"/>
            </a:pPr>
            <a:r>
              <a:rPr lang="en-US" sz="1100" dirty="0"/>
              <a:t>Outlook Anywhere Server: cas.louie.exchangedefender.com</a:t>
            </a:r>
          </a:p>
          <a:p>
            <a:pPr marL="171450" indent="-171450">
              <a:buFont typeface="Arial" pitchFamily="34" charset="0"/>
              <a:buChar char="•"/>
            </a:pPr>
            <a:r>
              <a:rPr lang="en-US" sz="1100" dirty="0"/>
              <a:t>Outlook Anywhere Authentication: NTLM</a:t>
            </a:r>
          </a:p>
          <a:p>
            <a:pPr marL="171450" indent="-171450">
              <a:buFont typeface="Arial" pitchFamily="34" charset="0"/>
              <a:buChar char="•"/>
            </a:pPr>
            <a:r>
              <a:rPr lang="en-US" sz="1100" dirty="0"/>
              <a:t>Autodiscover CNAME: autodiscover.louie.exchangedefender.com</a:t>
            </a:r>
          </a:p>
          <a:p>
            <a:pPr marL="171450" indent="-171450">
              <a:buFont typeface="Arial" pitchFamily="34" charset="0"/>
              <a:buChar char="•"/>
            </a:pPr>
            <a:r>
              <a:rPr lang="en-US" sz="1100" dirty="0"/>
              <a:t>Outlook Web Access: htpps://cas.louie.exchangedefender.com/owa</a:t>
            </a:r>
          </a:p>
          <a:p>
            <a:pPr marL="171450" indent="-171450">
              <a:buFont typeface="Arial" pitchFamily="34" charset="0"/>
              <a:buChar char="•"/>
            </a:pPr>
            <a:r>
              <a:rPr lang="en-US" sz="1100" dirty="0"/>
              <a:t>NT Domain: LOUIE</a:t>
            </a:r>
          </a:p>
          <a:p>
            <a:pPr marL="171450" indent="-171450">
              <a:buFont typeface="Arial" pitchFamily="34" charset="0"/>
              <a:buChar char="•"/>
            </a:pPr>
            <a:r>
              <a:rPr lang="en-US" sz="1100" dirty="0"/>
              <a:t>Username: </a:t>
            </a:r>
            <a:r>
              <a:rPr lang="en-US" sz="1100" dirty="0" err="1"/>
              <a:t>demo.ed</a:t>
            </a:r>
            <a:endParaRPr lang="en-US" sz="1100" dirty="0"/>
          </a:p>
          <a:p>
            <a:pPr marL="171450" indent="-171450">
              <a:buFont typeface="Arial" pitchFamily="34" charset="0"/>
              <a:buChar char="•"/>
            </a:pPr>
            <a:r>
              <a:rPr lang="en-US" sz="1100" dirty="0"/>
              <a:t>Email Aliases: demo.ed@louie.exchangedefender.com</a:t>
            </a:r>
          </a:p>
          <a:p>
            <a:pPr marL="171450" indent="-171450">
              <a:buFont typeface="Arial" pitchFamily="34" charset="0"/>
              <a:buChar char="•"/>
            </a:pPr>
            <a:r>
              <a:rPr lang="en-US" sz="1100" dirty="0"/>
              <a:t>Outlook 2010 32bit - (Windows): Download</a:t>
            </a:r>
          </a:p>
          <a:p>
            <a:pPr marL="171450" indent="-171450">
              <a:buFont typeface="Arial" pitchFamily="34" charset="0"/>
              <a:buChar char="•"/>
            </a:pPr>
            <a:r>
              <a:rPr lang="en-US" sz="1100" dirty="0"/>
              <a:t>Outlook 2010 64bit - (Windows): Download</a:t>
            </a:r>
          </a:p>
          <a:p>
            <a:pPr marL="171450" indent="-171450">
              <a:buFont typeface="Arial" pitchFamily="34" charset="0"/>
              <a:buChar char="•"/>
            </a:pPr>
            <a:r>
              <a:rPr lang="en-US" sz="1100" dirty="0"/>
              <a:t>Outlook 2010 VLK: XXXXXXXXXXXXXXXXXXXXXXXXXXXXXXXXXX</a:t>
            </a:r>
          </a:p>
          <a:p>
            <a:pPr marL="171450" indent="-171450">
              <a:buFont typeface="Arial" pitchFamily="34" charset="0"/>
              <a:buChar char="•"/>
            </a:pPr>
            <a:r>
              <a:rPr lang="en-US" sz="1100" dirty="0"/>
              <a:t>Password: You can view the password by </a:t>
            </a:r>
            <a:r>
              <a:rPr lang="en-US" sz="1100" dirty="0" err="1"/>
              <a:t>mousing</a:t>
            </a:r>
            <a:r>
              <a:rPr lang="en-US" sz="1100" dirty="0"/>
              <a:t> over the asterisks on the screen</a:t>
            </a:r>
            <a:r>
              <a:rPr lang="en-US" sz="1100" dirty="0" smtClean="0"/>
              <a:t>.</a:t>
            </a:r>
          </a:p>
          <a:p>
            <a:endParaRPr lang="en-US" sz="1100" dirty="0"/>
          </a:p>
          <a:p>
            <a:r>
              <a:rPr lang="en-US" sz="1100" dirty="0"/>
              <a:t>In addition you'll gain access to our management options as show below:</a:t>
            </a:r>
          </a:p>
          <a:p>
            <a:endParaRPr lang="en-US" sz="1100" dirty="0"/>
          </a:p>
        </p:txBody>
      </p:sp>
      <p:pic>
        <p:nvPicPr>
          <p:cNvPr id="113666" name="Picture 2" descr="http://www.exchangedefender.com/images/smd_mailbox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600200"/>
            <a:ext cx="5810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3668" name="Picture 4" descr="http://www.exchangedefender.com/images/smd_toolb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7162800"/>
            <a:ext cx="474345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63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10" name="TextBox 9"/>
          <p:cNvSpPr txBox="1"/>
          <p:nvPr/>
        </p:nvSpPr>
        <p:spPr>
          <a:xfrm>
            <a:off x="457200" y="1000036"/>
            <a:ext cx="5943600" cy="6863417"/>
          </a:xfrm>
          <a:prstGeom prst="rect">
            <a:avLst/>
          </a:prstGeom>
          <a:noFill/>
        </p:spPr>
        <p:txBody>
          <a:bodyPr wrap="square" rtlCol="0">
            <a:spAutoFit/>
          </a:bodyPr>
          <a:lstStyle/>
          <a:p>
            <a:r>
              <a:rPr lang="en-US" sz="1100" dirty="0"/>
              <a:t>The modify icon will review the following modification options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The Green Check mark makes the selected address the new primary address and UPN (username</a:t>
            </a:r>
            <a:r>
              <a:rPr lang="en-US" sz="1100" dirty="0" smtClean="0"/>
              <a:t>).</a:t>
            </a:r>
          </a:p>
          <a:p>
            <a:endParaRPr lang="en-US" sz="1100" dirty="0"/>
          </a:p>
          <a:p>
            <a:r>
              <a:rPr lang="en-US" sz="1100" dirty="0"/>
              <a:t>The Red X removed the alias.</a:t>
            </a:r>
          </a:p>
          <a:p>
            <a:endParaRPr lang="en-US" sz="1100" dirty="0"/>
          </a:p>
        </p:txBody>
      </p:sp>
      <p:pic>
        <p:nvPicPr>
          <p:cNvPr id="114690" name="Picture 2" descr="http://www.exchangedefender.com/images/smd_modif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295400"/>
            <a:ext cx="5810250" cy="55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4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sp>
        <p:nvSpPr>
          <p:cNvPr id="10" name="TextBox 9"/>
          <p:cNvSpPr txBox="1"/>
          <p:nvPr/>
        </p:nvSpPr>
        <p:spPr>
          <a:xfrm>
            <a:off x="457200" y="1000036"/>
            <a:ext cx="5943600" cy="5001369"/>
          </a:xfrm>
          <a:prstGeom prst="rect">
            <a:avLst/>
          </a:prstGeom>
          <a:noFill/>
        </p:spPr>
        <p:txBody>
          <a:bodyPr wrap="square" rtlCol="0">
            <a:spAutoFit/>
          </a:bodyPr>
          <a:lstStyle/>
          <a:p>
            <a:r>
              <a:rPr lang="en-US" sz="1100" dirty="0"/>
              <a:t>The "Add alias" will review the add alias process to add an additional email alias to the selected account as shown below</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The "Add domain" option is a very important but often overlooked process. This is our equivalent of Exchange's "Add Accepted Domain" </a:t>
            </a:r>
            <a:r>
              <a:rPr lang="en-US" sz="1100" dirty="0" err="1"/>
              <a:t>cmdlet</a:t>
            </a:r>
            <a:r>
              <a:rPr lang="en-US" sz="1100" dirty="0"/>
              <a:t>/EMC process. Before your aliases can work you need to add the domain to the system once via this process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The "Security settings" option allows you to grant Full Access and/or Send As Permissions for the selected mailbox to other users within that company.</a:t>
            </a:r>
          </a:p>
          <a:p>
            <a:endParaRPr lang="en-US" sz="1100" dirty="0"/>
          </a:p>
        </p:txBody>
      </p:sp>
      <p:pic>
        <p:nvPicPr>
          <p:cNvPr id="115714" name="Picture 2" descr="http://www.exchangedefender.com/images/smd_add_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1" y="1447800"/>
            <a:ext cx="5609359" cy="1655221"/>
          </a:xfrm>
          <a:prstGeom prst="rect">
            <a:avLst/>
          </a:prstGeom>
          <a:noFill/>
          <a:extLst>
            <a:ext uri="{909E8E84-426E-40DD-AFC4-6F175D3DCCD1}">
              <a14:hiddenFill xmlns:a14="http://schemas.microsoft.com/office/drawing/2010/main">
                <a:solidFill>
                  <a:srgbClr val="FFFFFF"/>
                </a:solidFill>
              </a14:hiddenFill>
            </a:ext>
          </a:extLst>
        </p:spPr>
      </p:pic>
      <p:pic>
        <p:nvPicPr>
          <p:cNvPr id="115716" name="Picture 4" descr="http://www.exchangedefender.com/images/smd_add_do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841" y="3657600"/>
            <a:ext cx="5609359" cy="1471308"/>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http://www.exchangedefender.com/images/smd_dem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41" y="5638800"/>
            <a:ext cx="5609359" cy="29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67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10" name="TextBox 9"/>
          <p:cNvSpPr txBox="1"/>
          <p:nvPr/>
        </p:nvSpPr>
        <p:spPr>
          <a:xfrm>
            <a:off x="457200" y="1000036"/>
            <a:ext cx="5943600" cy="3647152"/>
          </a:xfrm>
          <a:prstGeom prst="rect">
            <a:avLst/>
          </a:prstGeom>
          <a:noFill/>
        </p:spPr>
        <p:txBody>
          <a:bodyPr wrap="square" rtlCol="0">
            <a:spAutoFit/>
          </a:bodyPr>
          <a:lstStyle/>
          <a:p>
            <a:r>
              <a:rPr lang="en-US" sz="1100" dirty="0"/>
              <a:t>The "Create Forward" option allows you to Forward and "Forward &amp; Deliver" all mail received by the selected mailbox. </a:t>
            </a:r>
            <a:r>
              <a:rPr lang="en-US" sz="1100" b="1" dirty="0"/>
              <a:t>Note:</a:t>
            </a:r>
            <a:r>
              <a:rPr lang="en-US" sz="1100" dirty="0"/>
              <a:t> If you're not forwarding to another mailbox on the same server, you will first need to create a valid "External Contact" before creating a forward below</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The "Disable Account" option marks the account for disconnects the mailbox. If it's not re-enabled within 14 days it will be removed</a:t>
            </a:r>
            <a:r>
              <a:rPr lang="en-US" sz="1100" dirty="0" smtClean="0"/>
              <a:t>.</a:t>
            </a:r>
          </a:p>
          <a:p>
            <a:endParaRPr lang="en-US" sz="1100" dirty="0"/>
          </a:p>
          <a:p>
            <a:r>
              <a:rPr lang="en-US" sz="1100" dirty="0"/>
              <a:t>The "Remove Account" option removes the account from our hosted exchange environment.</a:t>
            </a:r>
          </a:p>
          <a:p>
            <a:endParaRPr lang="en-US" sz="1100" dirty="0"/>
          </a:p>
        </p:txBody>
      </p:sp>
      <p:pic>
        <p:nvPicPr>
          <p:cNvPr id="116738" name="Picture 2" descr="http://www.exchangedefender.com/images/smd_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676400"/>
            <a:ext cx="58578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7200" y="5020561"/>
            <a:ext cx="5943600" cy="430887"/>
          </a:xfrm>
          <a:prstGeom prst="rect">
            <a:avLst/>
          </a:prstGeom>
          <a:noFill/>
        </p:spPr>
        <p:txBody>
          <a:bodyPr wrap="square" rtlCol="0">
            <a:spAutoFit/>
          </a:bodyPr>
          <a:lstStyle/>
          <a:p>
            <a:r>
              <a:rPr lang="en-US" sz="1100" dirty="0"/>
              <a:t>This tab under the Exchange Control Panel allows your create, manage access, and remove Public Folders for your clients.</a:t>
            </a:r>
          </a:p>
        </p:txBody>
      </p:sp>
      <p:sp>
        <p:nvSpPr>
          <p:cNvPr id="14" name="TextBox 13"/>
          <p:cNvSpPr txBox="1"/>
          <p:nvPr/>
        </p:nvSpPr>
        <p:spPr>
          <a:xfrm>
            <a:off x="457200" y="4602533"/>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Public Folders</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4925698"/>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16740" name="Picture 4" descr="http://www.exchangedefender.com/images/smd_public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03606"/>
            <a:ext cx="5791200" cy="280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94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sp>
        <p:nvSpPr>
          <p:cNvPr id="10" name="TextBox 9"/>
          <p:cNvSpPr txBox="1"/>
          <p:nvPr/>
        </p:nvSpPr>
        <p:spPr>
          <a:xfrm>
            <a:off x="457200" y="1000036"/>
            <a:ext cx="5943600" cy="6463308"/>
          </a:xfrm>
          <a:prstGeom prst="rect">
            <a:avLst/>
          </a:prstGeom>
          <a:noFill/>
        </p:spPr>
        <p:txBody>
          <a:bodyPr wrap="square" rtlCol="0">
            <a:spAutoFit/>
          </a:bodyPr>
          <a:lstStyle/>
          <a:p>
            <a:r>
              <a:rPr lang="en-US" sz="1100" dirty="0"/>
              <a:t>The "New Public Folder" icon allows you create a new Public Folder for you clients and reveals the following dialog</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Once you have filled out all of the information above and click "Create Public Folder" within 60 seconds your public folder will be accessible to the folks listed in the Member list</a:t>
            </a:r>
            <a:r>
              <a:rPr lang="en-US" sz="1100" dirty="0" smtClean="0"/>
              <a:t>.</a:t>
            </a:r>
          </a:p>
          <a:p>
            <a:endParaRPr lang="en-US" sz="1100" dirty="0"/>
          </a:p>
          <a:p>
            <a:r>
              <a:rPr lang="en-US" sz="1100" b="1" i="1" dirty="0"/>
              <a:t>Note:</a:t>
            </a:r>
            <a:r>
              <a:rPr lang="en-US" sz="1100" i="1" dirty="0"/>
              <a:t> It is of the utmost importance that permission and Public Folder names not be changed within Outlook/OWA. As such breaks automation and if used improperly could create permissions issues for your clients</a:t>
            </a:r>
            <a:r>
              <a:rPr lang="en-US" sz="1100" i="1" dirty="0" smtClean="0"/>
              <a:t>.</a:t>
            </a:r>
          </a:p>
          <a:p>
            <a:endParaRPr lang="en-US" sz="1100" dirty="0"/>
          </a:p>
          <a:p>
            <a:r>
              <a:rPr lang="en-US" sz="1100" dirty="0"/>
              <a:t>Once you've created your Public Folder you'll find the following </a:t>
            </a:r>
            <a:r>
              <a:rPr lang="en-US" sz="1100" dirty="0" smtClean="0"/>
              <a:t>icons:</a:t>
            </a:r>
          </a:p>
          <a:p>
            <a:endParaRPr lang="en-US" sz="1100" dirty="0"/>
          </a:p>
          <a:p>
            <a:endParaRPr lang="en-US" sz="1100" dirty="0" smtClean="0"/>
          </a:p>
          <a:p>
            <a:endParaRPr lang="en-US" sz="1100" dirty="0"/>
          </a:p>
          <a:p>
            <a:endParaRPr lang="en-US" sz="1100" dirty="0" smtClean="0"/>
          </a:p>
          <a:p>
            <a:r>
              <a:rPr lang="en-US" sz="1100" dirty="0"/>
              <a:t>The blue icon reveals a detailed view of the PDF properties:</a:t>
            </a:r>
          </a:p>
          <a:p>
            <a:endParaRPr lang="en-US" sz="1100" dirty="0"/>
          </a:p>
        </p:txBody>
      </p:sp>
      <p:pic>
        <p:nvPicPr>
          <p:cNvPr id="117762" name="Picture 2" descr="http://www.exchangedefender.com/images/smd_public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447800"/>
            <a:ext cx="590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http://www.exchangedefender.com/images/2_icon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6409223"/>
            <a:ext cx="3810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17766" name="Picture 6" descr="http://www.exchangedefender.com/images/smd_ro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88" y="7225219"/>
            <a:ext cx="59055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9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sp>
        <p:nvSpPr>
          <p:cNvPr id="10" name="TextBox 9"/>
          <p:cNvSpPr txBox="1"/>
          <p:nvPr/>
        </p:nvSpPr>
        <p:spPr>
          <a:xfrm>
            <a:off x="457200" y="1000036"/>
            <a:ext cx="5943600" cy="261610"/>
          </a:xfrm>
          <a:prstGeom prst="rect">
            <a:avLst/>
          </a:prstGeom>
          <a:noFill/>
        </p:spPr>
        <p:txBody>
          <a:bodyPr wrap="square" rtlCol="0">
            <a:spAutoFit/>
          </a:bodyPr>
          <a:lstStyle/>
          <a:p>
            <a:r>
              <a:rPr lang="en-US" sz="1100" dirty="0"/>
              <a:t>The 3 people icon allows you to add/manage new permission sets for the existing PDF's:</a:t>
            </a:r>
          </a:p>
        </p:txBody>
      </p:sp>
      <p:pic>
        <p:nvPicPr>
          <p:cNvPr id="118786" name="Picture 2" descr="http://www.exchangedefender.com/images/pf_dem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467100" cy="3524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7200" y="5599628"/>
            <a:ext cx="5943600" cy="769441"/>
          </a:xfrm>
          <a:prstGeom prst="rect">
            <a:avLst/>
          </a:prstGeom>
          <a:noFill/>
        </p:spPr>
        <p:txBody>
          <a:bodyPr wrap="square" rtlCol="0">
            <a:spAutoFit/>
          </a:bodyPr>
          <a:lstStyle/>
          <a:p>
            <a:r>
              <a:rPr lang="en-US" sz="1100" dirty="0"/>
              <a:t>This tab allows you to Create and Delete External Contacts which are the equivalent of Mail Contacts. They serve two main purposes; they can be used to provide a GAL entry for an external contact for convenience, or they're often used for clients that like to use forwards to have a copy of all of their inbound mail sent off the server.</a:t>
            </a:r>
          </a:p>
        </p:txBody>
      </p:sp>
      <p:sp>
        <p:nvSpPr>
          <p:cNvPr id="14" name="TextBox 13"/>
          <p:cNvSpPr txBox="1"/>
          <p:nvPr/>
        </p:nvSpPr>
        <p:spPr>
          <a:xfrm>
            <a:off x="457200" y="5181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External Contacts</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5504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18788" name="Picture 4" descr="http://www.exchangedefender.com/images/smd_exter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436636"/>
            <a:ext cx="5321968" cy="171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TotalTime>
  <Words>983</Words>
  <Application>Microsoft Office PowerPoint</Application>
  <PresentationFormat>On-screen Show (4:3)</PresentationFormat>
  <Paragraphs>212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90</cp:revision>
  <dcterms:created xsi:type="dcterms:W3CDTF">2011-04-25T17:25:10Z</dcterms:created>
  <dcterms:modified xsi:type="dcterms:W3CDTF">2012-03-13T15:51:44Z</dcterms:modified>
</cp:coreProperties>
</file>