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70" r:id="rId3"/>
    <p:sldId id="271" r:id="rId4"/>
    <p:sldId id="272" r:id="rId5"/>
    <p:sldId id="273" r:id="rId6"/>
    <p:sldId id="274" r:id="rId7"/>
    <p:sldId id="275" r:id="rId8"/>
    <p:sldId id="276" r:id="rId9"/>
    <p:sldId id="277" r:id="rId10"/>
    <p:sldId id="278" r:id="rId11"/>
    <p:sldId id="279" r:id="rId1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support.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backup74.ownwebnow.com/" TargetMode="External"/><Relationship Id="rId4" Type="http://schemas.openxmlformats.org/officeDocument/2006/relationships/hyperlink" Target="https://support.ownwebnow.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support.ownwebnow.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Offsite Backups</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3139321"/>
          </a:xfrm>
          <a:prstGeom prst="rect">
            <a:avLst/>
          </a:prstGeom>
          <a:noFill/>
        </p:spPr>
        <p:txBody>
          <a:bodyPr wrap="square" rtlCol="0">
            <a:spAutoFit/>
          </a:bodyPr>
          <a:lstStyle/>
          <a:p>
            <a:r>
              <a:rPr lang="en-US" sz="1100" b="1" dirty="0"/>
              <a:t>6.</a:t>
            </a:r>
            <a:r>
              <a:rPr lang="en-US" sz="1100" dirty="0"/>
              <a:t> Select the files and folders you wish to include with this backup set</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7.</a:t>
            </a:r>
            <a:r>
              <a:rPr lang="en-US" sz="1100" dirty="0"/>
              <a:t> Select the default backup schedule and click on </a:t>
            </a:r>
            <a:r>
              <a:rPr lang="en-US" sz="1100" b="1" dirty="0"/>
              <a:t>Properties</a:t>
            </a:r>
            <a:r>
              <a:rPr lang="en-US" sz="1100" dirty="0"/>
              <a:t> to set the backup type, time and frequency.</a:t>
            </a:r>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10</a:t>
            </a:fld>
            <a:endParaRPr lang="en-US" dirty="0"/>
          </a:p>
        </p:txBody>
      </p:sp>
      <p:pic>
        <p:nvPicPr>
          <p:cNvPr id="90114" name="Picture 2" descr="http://www.exchangedefender.com/images/config_osb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44577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http://www.exchangedefender.com/images/config_osb_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09" y="3810000"/>
            <a:ext cx="4772025"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68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493538"/>
          </a:xfrm>
          <a:prstGeom prst="rect">
            <a:avLst/>
          </a:prstGeom>
          <a:noFill/>
        </p:spPr>
        <p:txBody>
          <a:bodyPr wrap="square" rtlCol="0">
            <a:spAutoFit/>
          </a:bodyPr>
          <a:lstStyle/>
          <a:p>
            <a:r>
              <a:rPr lang="en-US" sz="1100" b="1" dirty="0"/>
              <a:t>8.</a:t>
            </a:r>
            <a:r>
              <a:rPr lang="en-US" sz="1100" dirty="0"/>
              <a:t> Once you are satisfied with the encryption type and backup time click on </a:t>
            </a:r>
            <a:r>
              <a:rPr lang="en-US" sz="1100" b="1" dirty="0"/>
              <a:t>Finish</a:t>
            </a:r>
            <a:r>
              <a:rPr lang="en-US" sz="1100" dirty="0" smtClean="0"/>
              <a:t>.</a:t>
            </a:r>
          </a:p>
          <a:p>
            <a:endParaRPr lang="en-US" sz="1100" dirty="0"/>
          </a:p>
          <a:p>
            <a:r>
              <a:rPr lang="en-US" sz="1100" b="1" dirty="0"/>
              <a:t>9.</a:t>
            </a:r>
            <a:r>
              <a:rPr lang="en-US" sz="1100" dirty="0"/>
              <a:t>To change advanced options (Such as </a:t>
            </a:r>
            <a:r>
              <a:rPr lang="en-US" sz="1100" i="1" dirty="0"/>
              <a:t>Continuous Data Protection</a:t>
            </a:r>
            <a:r>
              <a:rPr lang="en-US" sz="1100" dirty="0"/>
              <a:t>) for the backup set click on the gear icon</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10.</a:t>
            </a:r>
            <a:r>
              <a:rPr lang="en-US" sz="1100" dirty="0"/>
              <a:t> Once you have finalized your Backup Settings click on the green icon to add the backup set. </a:t>
            </a:r>
            <a:endParaRPr lang="en-US" sz="1100" dirty="0" smtClean="0"/>
          </a:p>
          <a:p>
            <a:endParaRPr lang="en-US" sz="1100" dirty="0"/>
          </a:p>
          <a:p>
            <a:r>
              <a:rPr lang="en-US" sz="1100" b="1" i="1" dirty="0" smtClean="0"/>
              <a:t>Congratulations</a:t>
            </a:r>
            <a:r>
              <a:rPr lang="en-US" sz="1100" b="1" i="1" dirty="0"/>
              <a:t>, you have configured Own Web Now's Offsite Backup service and created a new backup </a:t>
            </a:r>
            <a:r>
              <a:rPr lang="en-US" sz="1100" b="1" i="1" dirty="0" smtClean="0"/>
              <a:t>set!</a:t>
            </a:r>
            <a:endParaRPr lang="en-US" sz="1100" b="1" i="1"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11</a:t>
            </a:fld>
            <a:endParaRPr lang="en-US" dirty="0"/>
          </a:p>
        </p:txBody>
      </p:sp>
      <p:pic>
        <p:nvPicPr>
          <p:cNvPr id="91138" name="Picture 2" descr="http://www.exchangedefender.com/images/config_osb_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821030"/>
            <a:ext cx="5095875"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4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615827"/>
          </a:xfrm>
          <a:prstGeom prst="rect">
            <a:avLst/>
          </a:prstGeom>
          <a:noFill/>
        </p:spPr>
        <p:txBody>
          <a:bodyPr wrap="square" rtlCol="0">
            <a:spAutoFit/>
          </a:bodyPr>
          <a:lstStyle/>
          <a:p>
            <a:r>
              <a:rPr lang="en-US" sz="1100" dirty="0"/>
              <a:t>The purpose of this Startup Guide is to familiarize you with Own Web Now's Offsite Backup offering and show you how to purchase, deploy and manage the service. Offsite Backup offering is an agent-based solution powered by </a:t>
            </a:r>
            <a:r>
              <a:rPr lang="en-US" sz="1100" dirty="0" err="1"/>
              <a:t>AhSay's</a:t>
            </a:r>
            <a:r>
              <a:rPr lang="en-US" sz="1100" dirty="0"/>
              <a:t> Offsite Backup Manager (OBM) for secure, encrypted and flexible file backup and retention. While this guide only covers the deployment of our most popular Windows platform, Offsite Backup agents are available for backup of all Windows 32bit and 64bit platforms, Apple Mac OS X, Linux, Novell, Solaris and virtually any platform that Java runs on. Also keep in mind that our Offsite Backup solution includes free backup agents for SQL, MySQL, Shadow Copy, Exchange, Oracle and a number of other services but choosing how to structure your backup policies is beyond the scope of this guide.</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7200" y="3489573"/>
            <a:ext cx="5943600" cy="3647152"/>
          </a:xfrm>
          <a:prstGeom prst="rect">
            <a:avLst/>
          </a:prstGeom>
          <a:noFill/>
        </p:spPr>
        <p:txBody>
          <a:bodyPr wrap="square" rtlCol="0">
            <a:spAutoFit/>
          </a:bodyPr>
          <a:lstStyle/>
          <a:p>
            <a:r>
              <a:rPr lang="en-US" sz="1100" b="1" dirty="0"/>
              <a:t>1.</a:t>
            </a:r>
            <a:r>
              <a:rPr lang="en-US" sz="1100" dirty="0"/>
              <a:t> Please login to the Own Web Now Support Portal (</a:t>
            </a:r>
            <a:r>
              <a:rPr lang="en-US" sz="1100" dirty="0">
                <a:hlinkClick r:id="rId4"/>
              </a:rPr>
              <a:t>https://support.ownwebnow.com</a:t>
            </a:r>
            <a:r>
              <a:rPr lang="en-US" sz="1100" dirty="0"/>
              <a:t>) with your email address and a password</a:t>
            </a:r>
            <a:r>
              <a:rPr lang="en-US" sz="1100" dirty="0" smtClean="0"/>
              <a:t>.</a:t>
            </a:r>
          </a:p>
          <a:p>
            <a:endParaRPr lang="en-US" sz="1100" dirty="0"/>
          </a:p>
          <a:p>
            <a:r>
              <a:rPr lang="en-US" sz="1100" b="1" dirty="0"/>
              <a:t>2.</a:t>
            </a:r>
            <a:r>
              <a:rPr lang="en-US" sz="1100" dirty="0"/>
              <a:t> Click on the </a:t>
            </a:r>
            <a:r>
              <a:rPr lang="en-US" sz="1100" b="1" dirty="0"/>
              <a:t>Service Manager</a:t>
            </a:r>
            <a:r>
              <a:rPr lang="en-US" sz="1100" dirty="0"/>
              <a:t> tab. This will bring up the </a:t>
            </a:r>
            <a:r>
              <a:rPr lang="en-US" sz="1100" i="1" dirty="0"/>
              <a:t>Service Manager Dashboard</a:t>
            </a:r>
            <a:r>
              <a:rPr lang="en-US" sz="1100" dirty="0"/>
              <a:t> from which you can order and manage all your offsite backup services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b="1" dirty="0" smtClean="0"/>
          </a:p>
          <a:p>
            <a:r>
              <a:rPr lang="en-US" sz="1100" b="1" dirty="0" smtClean="0"/>
              <a:t>3</a:t>
            </a:r>
            <a:r>
              <a:rPr lang="en-US" sz="1100" b="1" dirty="0"/>
              <a:t>.</a:t>
            </a:r>
            <a:r>
              <a:rPr lang="en-US" sz="1100" dirty="0"/>
              <a:t> You can quickly subscribe to all of our services on the right in the </a:t>
            </a:r>
            <a:r>
              <a:rPr lang="en-US" sz="1100" i="1" dirty="0"/>
              <a:t>Add Services</a:t>
            </a:r>
            <a:r>
              <a:rPr lang="en-US" sz="1100" dirty="0"/>
              <a:t> section. Click on </a:t>
            </a:r>
            <a:r>
              <a:rPr lang="en-US" sz="1100" b="1" dirty="0"/>
              <a:t>New Offsite Backup Account</a:t>
            </a:r>
            <a:r>
              <a:rPr lang="en-US" sz="1100" dirty="0"/>
              <a:t> to proceed.</a:t>
            </a:r>
          </a:p>
        </p:txBody>
      </p:sp>
      <p:sp>
        <p:nvSpPr>
          <p:cNvPr id="42" name="TextBox 41"/>
          <p:cNvSpPr txBox="1"/>
          <p:nvPr/>
        </p:nvSpPr>
        <p:spPr>
          <a:xfrm>
            <a:off x="457200" y="3071545"/>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Ordering Offsite Backups</a:t>
            </a:r>
            <a:endParaRPr lang="en-US" sz="1600" b="1" dirty="0">
              <a:solidFill>
                <a:srgbClr val="10539C"/>
              </a:solidFill>
              <a:latin typeface="Cambria" pitchFamily="18" charset="0"/>
              <a:cs typeface="Arial" pitchFamily="34" charset="0"/>
            </a:endParaRPr>
          </a:p>
        </p:txBody>
      </p:sp>
      <p:cxnSp>
        <p:nvCxnSpPr>
          <p:cNvPr id="43" name="Straight Connector 42"/>
          <p:cNvCxnSpPr/>
          <p:nvPr/>
        </p:nvCxnSpPr>
        <p:spPr>
          <a:xfrm>
            <a:off x="533400" y="3394710"/>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72" name="Picture 32" descr="http://www.exchangedefender.com/images/osb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454023"/>
            <a:ext cx="5715000" cy="2017060"/>
          </a:xfrm>
          <a:prstGeom prst="rect">
            <a:avLst/>
          </a:prstGeom>
          <a:noFill/>
          <a:extLst>
            <a:ext uri="{909E8E84-426E-40DD-AFC4-6F175D3DCCD1}">
              <a14:hiddenFill xmlns:a14="http://schemas.microsoft.com/office/drawing/2010/main">
                <a:solidFill>
                  <a:srgbClr val="FFFFFF"/>
                </a:solidFill>
              </a14:hiddenFill>
            </a:ext>
          </a:extLst>
        </p:spPr>
      </p:pic>
      <p:pic>
        <p:nvPicPr>
          <p:cNvPr id="10274" name="Picture 34" descr="http://www.exchangedefender.com/images/osb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7172324"/>
            <a:ext cx="3333750"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5678478"/>
          </a:xfrm>
          <a:prstGeom prst="rect">
            <a:avLst/>
          </a:prstGeom>
          <a:noFill/>
        </p:spPr>
        <p:txBody>
          <a:bodyPr wrap="square" rtlCol="0">
            <a:spAutoFit/>
          </a:bodyPr>
          <a:lstStyle/>
          <a:p>
            <a:r>
              <a:rPr lang="en-US" sz="1100" b="1" dirty="0"/>
              <a:t>4.</a:t>
            </a:r>
            <a:r>
              <a:rPr lang="en-US" sz="1100" dirty="0"/>
              <a:t> Please provide the </a:t>
            </a:r>
            <a:r>
              <a:rPr lang="en-US" sz="1100" i="1" dirty="0"/>
              <a:t>Contact and Billing information</a:t>
            </a:r>
            <a:r>
              <a:rPr lang="en-US" sz="1100" dirty="0"/>
              <a:t> for this order. You will be asked to confirm your billing data, address and the usual contract terms of service agreements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pic>
        <p:nvPicPr>
          <p:cNvPr id="80916" name="Picture 20" descr="http://www.exchangedefender.com/images/osb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5791200" cy="502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00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12788116"/>
          </a:xfrm>
          <a:prstGeom prst="rect">
            <a:avLst/>
          </a:prstGeom>
          <a:noFill/>
        </p:spPr>
        <p:txBody>
          <a:bodyPr wrap="square" rtlCol="0">
            <a:spAutoFit/>
          </a:bodyPr>
          <a:lstStyle/>
          <a:p>
            <a:r>
              <a:rPr lang="en-US" sz="1100" b="1" dirty="0" smtClean="0"/>
              <a:t>5</a:t>
            </a:r>
            <a:r>
              <a:rPr lang="en-US" sz="1100" b="1" dirty="0"/>
              <a:t>.</a:t>
            </a:r>
            <a:r>
              <a:rPr lang="en-US" sz="1100" dirty="0"/>
              <a:t> After clicking </a:t>
            </a:r>
            <a:r>
              <a:rPr lang="en-US" sz="1100" b="1" dirty="0"/>
              <a:t>Next</a:t>
            </a:r>
            <a:r>
              <a:rPr lang="en-US" sz="1100" dirty="0"/>
              <a:t> you will be presented with the configuration section. You will be prompted for the </a:t>
            </a:r>
            <a:r>
              <a:rPr lang="en-US" sz="1100" i="1" dirty="0"/>
              <a:t>username</a:t>
            </a:r>
            <a:r>
              <a:rPr lang="en-US" sz="1100" dirty="0"/>
              <a:t> you wish to use to authenticate to the offsite backup, </a:t>
            </a:r>
            <a:r>
              <a:rPr lang="en-US" sz="1100" i="1" dirty="0"/>
              <a:t>location</a:t>
            </a:r>
            <a:r>
              <a:rPr lang="en-US" sz="1100" dirty="0"/>
              <a:t> in which you wish to have your files stored, the </a:t>
            </a:r>
            <a:r>
              <a:rPr lang="en-US" sz="1100" i="1" dirty="0"/>
              <a:t>storage quota</a:t>
            </a:r>
            <a:r>
              <a:rPr lang="en-US" sz="1100" dirty="0"/>
              <a:t> and the </a:t>
            </a:r>
            <a:r>
              <a:rPr lang="en-US" sz="1100" i="1" dirty="0"/>
              <a:t>contact person</a:t>
            </a:r>
            <a:r>
              <a:rPr lang="en-US" sz="1100" dirty="0"/>
              <a:t> for the account so we can send them offsite backup reports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400" dirty="0" smtClean="0"/>
          </a:p>
          <a:p>
            <a:r>
              <a:rPr lang="en-US" sz="1100" dirty="0"/>
              <a:t>Please note that the location of Offsite Backup data is not highly relevant because all data is encrypted and compressed on your workstation or server before being sent to us. You do have a choice to which network you wish to backup your data</a:t>
            </a:r>
            <a:r>
              <a:rPr lang="en-US" sz="1100" dirty="0" smtClean="0"/>
              <a:t>.</a:t>
            </a:r>
          </a:p>
          <a:p>
            <a:endParaRPr lang="en-US" sz="1100" dirty="0"/>
          </a:p>
          <a:p>
            <a:r>
              <a:rPr lang="en-US" sz="1100" b="1" i="1" dirty="0"/>
              <a:t>Storage quota</a:t>
            </a:r>
            <a:r>
              <a:rPr lang="en-US" sz="1100" dirty="0"/>
              <a:t> refers to the amount of raw space you will be using on our systems. You can change this storage quota at any time as you grow or reduce the amount of data you are backing up. Because data is compressed before it is uploaded to our servers, you will get far more space in the quota than you are actually backing up. However, as your retention grows and you keep multiple changes of each file you may need to increase your quota</a:t>
            </a:r>
            <a:r>
              <a:rPr lang="en-US" sz="1100" dirty="0" smtClean="0"/>
              <a:t>.</a:t>
            </a:r>
          </a:p>
          <a:p>
            <a:endParaRPr lang="en-US" sz="1100" dirty="0"/>
          </a:p>
          <a:p>
            <a:r>
              <a:rPr lang="en-US" sz="1100" b="1" i="1" dirty="0"/>
              <a:t>Mailbox quota</a:t>
            </a:r>
            <a:r>
              <a:rPr lang="en-US" sz="1100" dirty="0"/>
              <a:t> refers to the number of Exchange brick-level mailboxes you wish to back up. While the whole store (entire mail database) backup for Microsoft Exchange is free and included with your monthly fee, you can optionally add Mailboxes to be backed up at "brick level" allowing you to restore individual mailboxes, folders and mail items. The cost of mailbox "brick level" backups is $1 per mailbox per month</a:t>
            </a:r>
            <a:r>
              <a:rPr lang="en-US" sz="1100" dirty="0" smtClean="0"/>
              <a:t>.</a:t>
            </a:r>
          </a:p>
          <a:p>
            <a:endParaRPr lang="en-US" sz="1100" dirty="0"/>
          </a:p>
          <a:p>
            <a:r>
              <a:rPr lang="en-US" sz="1100" b="1" i="1" dirty="0"/>
              <a:t>Daily Backup Reports</a:t>
            </a:r>
            <a:r>
              <a:rPr lang="en-US" sz="1100" dirty="0"/>
              <a:t> allow you to automatically send successful and failed backup reports via email. You can add up to two email addresses. If you need to distribute the report to multiple contacts you may consider creating a distribution list on your own server and pointing it to that.</a:t>
            </a:r>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83970" name="Picture 2" descr="http://www.exchangedefender.com/images/osb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28800"/>
            <a:ext cx="5791200" cy="323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8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9741128"/>
          </a:xfrm>
          <a:prstGeom prst="rect">
            <a:avLst/>
          </a:prstGeom>
          <a:noFill/>
        </p:spPr>
        <p:txBody>
          <a:bodyPr wrap="square" rtlCol="0">
            <a:spAutoFit/>
          </a:bodyPr>
          <a:lstStyle/>
          <a:p>
            <a:r>
              <a:rPr lang="en-US" sz="1100" b="1" dirty="0"/>
              <a:t>6.</a:t>
            </a:r>
            <a:r>
              <a:rPr lang="en-US" sz="1100" dirty="0"/>
              <a:t> Click on the </a:t>
            </a:r>
            <a:r>
              <a:rPr lang="en-US" sz="1100" b="1" dirty="0"/>
              <a:t>Review</a:t>
            </a:r>
            <a:r>
              <a:rPr lang="en-US" sz="1100" dirty="0"/>
              <a:t> button to proceed. A brief summary of the order and configuration will be presented to you.</a:t>
            </a:r>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Please take a moment to review your </a:t>
            </a:r>
            <a:r>
              <a:rPr lang="en-US" sz="1100" i="1" dirty="0"/>
              <a:t>login name</a:t>
            </a:r>
            <a:r>
              <a:rPr lang="en-US" sz="1100" dirty="0"/>
              <a:t>, </a:t>
            </a:r>
            <a:r>
              <a:rPr lang="en-US" sz="1100" i="1" dirty="0"/>
              <a:t>backup server</a:t>
            </a:r>
            <a:r>
              <a:rPr lang="en-US" sz="1100" dirty="0"/>
              <a:t>, </a:t>
            </a:r>
            <a:r>
              <a:rPr lang="en-US" sz="1100" i="1" dirty="0"/>
              <a:t>storage quota</a:t>
            </a:r>
            <a:r>
              <a:rPr lang="en-US" sz="1100" dirty="0"/>
              <a:t> and the </a:t>
            </a:r>
            <a:r>
              <a:rPr lang="en-US" sz="1100" i="1" dirty="0"/>
              <a:t>mailbox quota</a:t>
            </a:r>
            <a:r>
              <a:rPr lang="en-US" sz="1100" dirty="0"/>
              <a:t>. This information will also be emailed to you as soon as the service is set up, generally within 60 seconds.</a:t>
            </a:r>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pic>
        <p:nvPicPr>
          <p:cNvPr id="84994" name="Picture 2" descr="http://www.exchangedefender.com/images/osb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5867400" cy="327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9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4662815"/>
          </a:xfrm>
          <a:prstGeom prst="rect">
            <a:avLst/>
          </a:prstGeom>
          <a:noFill/>
        </p:spPr>
        <p:txBody>
          <a:bodyPr wrap="square" rtlCol="0">
            <a:spAutoFit/>
          </a:bodyPr>
          <a:lstStyle/>
          <a:p>
            <a:r>
              <a:rPr lang="en-US" sz="1100" dirty="0"/>
              <a:t>ExchangeDefender's Offsite Backup is powered by </a:t>
            </a:r>
            <a:r>
              <a:rPr lang="en-US" sz="1100" dirty="0" err="1"/>
              <a:t>AhSay</a:t>
            </a:r>
            <a:r>
              <a:rPr lang="en-US" sz="1100" dirty="0"/>
              <a:t> Offsite Backup Manager (OBM) and you can always download the latest version from our backup servers. Any time you wish to make any kind of management change to your offsite backup service, from changing the quota to changing the password or downloading the agent, you should login to OWN Support Portal and click on the </a:t>
            </a:r>
            <a:r>
              <a:rPr lang="en-US" sz="1100" b="1" dirty="0"/>
              <a:t>Service Manager</a:t>
            </a:r>
            <a:r>
              <a:rPr lang="en-US" sz="1100" dirty="0"/>
              <a:t> tab (</a:t>
            </a:r>
            <a:r>
              <a:rPr lang="en-US" sz="1100" dirty="0">
                <a:hlinkClick r:id="rId4"/>
              </a:rPr>
              <a:t>https://support.ownwebnow.com</a:t>
            </a:r>
            <a:r>
              <a:rPr lang="en-US" sz="1100" dirty="0" smtClean="0"/>
              <a:t>).</a:t>
            </a:r>
          </a:p>
          <a:p>
            <a:endParaRPr lang="en-US" sz="1100" dirty="0"/>
          </a:p>
          <a:p>
            <a:r>
              <a:rPr lang="en-US" sz="1100" dirty="0"/>
              <a:t>Click on the </a:t>
            </a:r>
            <a:r>
              <a:rPr lang="en-US" sz="1100" b="1" dirty="0"/>
              <a:t>Offsite Backup</a:t>
            </a:r>
            <a:r>
              <a:rPr lang="en-US" sz="1100" dirty="0"/>
              <a:t> icon and you will be presented with a list of your backups. On the right will be available actions such as changing the password or modifying the account. On the left is a blue icon next to the username. Click on the icon and a </a:t>
            </a:r>
            <a:r>
              <a:rPr lang="en-US" sz="1100" i="1" dirty="0"/>
              <a:t>Detailed Information</a:t>
            </a:r>
            <a:r>
              <a:rPr lang="en-US" sz="1100" dirty="0"/>
              <a:t> screen will drop down. Note the Backup Server address.</a:t>
            </a:r>
          </a:p>
          <a:p>
            <a:r>
              <a:rPr lang="en-US" sz="1100" dirty="0"/>
              <a:t> </a:t>
            </a:r>
            <a:r>
              <a:rPr lang="en-US" sz="1100" dirty="0"/>
              <a:t/>
            </a:r>
            <a:br>
              <a:rPr lang="en-US" sz="1100" dirty="0"/>
            </a:br>
            <a:r>
              <a:rPr lang="en-US" sz="1100" dirty="0"/>
              <a:t/>
            </a:r>
            <a:br>
              <a:rPr lang="en-US" sz="1100" dirty="0"/>
            </a:br>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dirty="0"/>
              <a:t>1.</a:t>
            </a:r>
            <a:r>
              <a:rPr lang="en-US" sz="1100" dirty="0"/>
              <a:t> Navigate to the Offsite Backup server provided (in this example it's </a:t>
            </a:r>
            <a:r>
              <a:rPr lang="en-US" sz="1100" dirty="0">
                <a:hlinkClick r:id="rId5"/>
              </a:rPr>
              <a:t>http://backup74.ownwebnow.com</a:t>
            </a:r>
            <a:r>
              <a:rPr lang="en-US" sz="1100" dirty="0"/>
              <a:t>). Click on </a:t>
            </a:r>
            <a:r>
              <a:rPr lang="en-US" sz="1100" b="1" dirty="0"/>
              <a:t>Getting started with </a:t>
            </a:r>
            <a:r>
              <a:rPr lang="en-US" sz="1100" b="1" dirty="0" err="1"/>
              <a:t>AhsayOBM</a:t>
            </a:r>
            <a:r>
              <a:rPr lang="en-US" sz="1100" dirty="0"/>
              <a:t> and then select </a:t>
            </a:r>
            <a:r>
              <a:rPr lang="en-US" sz="1100" b="1" dirty="0" err="1"/>
              <a:t>AhsayOBM</a:t>
            </a:r>
            <a:r>
              <a:rPr lang="en-US" sz="1100" b="1" dirty="0"/>
              <a:t> Installation Wizard</a:t>
            </a:r>
            <a:r>
              <a:rPr lang="en-US" sz="1100" dirty="0"/>
              <a:t>.</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86018" name="Picture 2" descr="http://www.exchangedefender.com/images/osb_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358" y="4546987"/>
            <a:ext cx="5394210" cy="634613"/>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http://www.exchangedefender.com/images/osb_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358" y="3251030"/>
            <a:ext cx="465772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http://www.exchangedefender.com/images/ahsay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358" y="6147351"/>
            <a:ext cx="29337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3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11603176"/>
          </a:xfrm>
          <a:prstGeom prst="rect">
            <a:avLst/>
          </a:prstGeom>
          <a:noFill/>
        </p:spPr>
        <p:txBody>
          <a:bodyPr wrap="square" rtlCol="0">
            <a:spAutoFit/>
          </a:bodyPr>
          <a:lstStyle/>
          <a:p>
            <a:r>
              <a:rPr lang="en-US" sz="1100" b="1" dirty="0"/>
              <a:t>2.</a:t>
            </a:r>
            <a:r>
              <a:rPr lang="en-US" sz="1100" dirty="0"/>
              <a:t> Click on the </a:t>
            </a:r>
            <a:r>
              <a:rPr lang="en-US" sz="1100" b="1" dirty="0" err="1"/>
              <a:t>AhsayOBM</a:t>
            </a:r>
            <a:r>
              <a:rPr lang="en-US" sz="1100" b="1" dirty="0"/>
              <a:t> installation wizard</a:t>
            </a:r>
            <a:r>
              <a:rPr lang="en-US" sz="1100" dirty="0"/>
              <a:t> to download </a:t>
            </a:r>
            <a:r>
              <a:rPr lang="en-US" sz="1100" i="1" dirty="0" err="1"/>
              <a:t>Ahsay</a:t>
            </a:r>
            <a:r>
              <a:rPr lang="en-US" sz="1100" i="1" dirty="0"/>
              <a:t> Online Backup Manager</a:t>
            </a:r>
            <a:r>
              <a:rPr lang="en-US" sz="1100" dirty="0"/>
              <a:t>. </a:t>
            </a:r>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endParaRPr lang="en-US" sz="1100" dirty="0"/>
          </a:p>
          <a:p>
            <a:r>
              <a:rPr lang="en-US" sz="1100" b="1" dirty="0"/>
              <a:t>3.</a:t>
            </a:r>
            <a:r>
              <a:rPr lang="en-US" sz="1100" dirty="0"/>
              <a:t> Once the download is complete, execute the installer and follow the options</a:t>
            </a:r>
            <a:r>
              <a:rPr lang="en-US" sz="1100" dirty="0" smtClean="0"/>
              <a:t>.</a:t>
            </a:r>
          </a:p>
          <a:p>
            <a:endParaRPr lang="en-US" sz="1100" dirty="0" smtClean="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b="1" i="1" dirty="0"/>
              <a:t>Note:</a:t>
            </a:r>
            <a:r>
              <a:rPr lang="en-US" sz="1100" i="1" dirty="0"/>
              <a:t> The installation and deployment process is different for each platform, this guide only covers the Microsoft Windows version of </a:t>
            </a:r>
            <a:r>
              <a:rPr lang="en-US" sz="1100" i="1" dirty="0" err="1"/>
              <a:t>AhSay</a:t>
            </a:r>
            <a:r>
              <a:rPr lang="en-US" sz="1100" i="1" dirty="0"/>
              <a:t> OBM. There are also agents for Mac OS X, Linux, Solaris, Novell and more.</a:t>
            </a:r>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pic>
        <p:nvPicPr>
          <p:cNvPr id="87042" name="Picture 2" descr="http://www.exchangedefender.com/images/ahsa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47774"/>
            <a:ext cx="5410200" cy="581026"/>
          </a:xfrm>
          <a:prstGeom prst="rect">
            <a:avLst/>
          </a:prstGeom>
          <a:noFill/>
          <a:extLst>
            <a:ext uri="{909E8E84-426E-40DD-AFC4-6F175D3DCCD1}">
              <a14:hiddenFill xmlns:a14="http://schemas.microsoft.com/office/drawing/2010/main">
                <a:solidFill>
                  <a:srgbClr val="FFFFFF"/>
                </a:solidFill>
              </a14:hiddenFill>
            </a:ext>
          </a:extLst>
        </p:spPr>
      </p:pic>
      <p:pic>
        <p:nvPicPr>
          <p:cNvPr id="87044" name="Picture 4" descr="http://www.exchangedefender.com/images/ahsay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0"/>
            <a:ext cx="13049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87046" name="Picture 6" descr="http://www.exchangedefender.com/images/ahsay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590800"/>
            <a:ext cx="48387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98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3985706"/>
          </a:xfrm>
          <a:prstGeom prst="rect">
            <a:avLst/>
          </a:prstGeom>
          <a:noFill/>
        </p:spPr>
        <p:txBody>
          <a:bodyPr wrap="square" rtlCol="0">
            <a:spAutoFit/>
          </a:bodyPr>
          <a:lstStyle/>
          <a:p>
            <a:r>
              <a:rPr lang="en-US" sz="1100" dirty="0"/>
              <a:t>Your Offsite Backup service is managed through the </a:t>
            </a:r>
            <a:r>
              <a:rPr lang="en-US" sz="1100" dirty="0" err="1"/>
              <a:t>AhSay</a:t>
            </a:r>
            <a:r>
              <a:rPr lang="en-US" sz="1100" dirty="0"/>
              <a:t> Offsite Backup Manager (OBM) which is installed on the server or workstation that you wish to back up. Backing up and restoring data is very easy but you will need some information from the Service Manager tab (see previous step on how to retrieve the server information and login credentials</a:t>
            </a:r>
            <a:r>
              <a:rPr lang="en-US" sz="1100" dirty="0" smtClean="0"/>
              <a:t>.</a:t>
            </a:r>
          </a:p>
          <a:p>
            <a:endParaRPr lang="en-US" sz="1100" dirty="0"/>
          </a:p>
          <a:p>
            <a:r>
              <a:rPr lang="en-US" sz="1100" b="1" dirty="0"/>
              <a:t>1.</a:t>
            </a:r>
            <a:r>
              <a:rPr lang="en-US" sz="1100" dirty="0"/>
              <a:t> On the server or workstation you wish to back up or restore files on, start the Offsite Backup Manager</a:t>
            </a:r>
            <a:r>
              <a:rPr lang="en-US" sz="1100" dirty="0" smtClean="0"/>
              <a:t>.</a:t>
            </a:r>
          </a:p>
          <a:p>
            <a:endParaRPr lang="en-US" sz="1100" dirty="0"/>
          </a:p>
          <a:p>
            <a:r>
              <a:rPr lang="en-US" sz="1100" b="1" dirty="0"/>
              <a:t>2.</a:t>
            </a:r>
            <a:r>
              <a:rPr lang="en-US" sz="1100" dirty="0"/>
              <a:t> Provide the </a:t>
            </a:r>
            <a:r>
              <a:rPr lang="en-US" sz="1100" i="1" dirty="0"/>
              <a:t>Backup Server</a:t>
            </a:r>
            <a:r>
              <a:rPr lang="en-US" sz="1100" dirty="0"/>
              <a:t> address that the account is on. This information has been emailed to you and is available on the </a:t>
            </a:r>
            <a:r>
              <a:rPr lang="en-US" sz="1100" i="1" dirty="0"/>
              <a:t>Service </a:t>
            </a:r>
            <a:r>
              <a:rPr lang="en-US" sz="1100" i="1" dirty="0" err="1"/>
              <a:t>Manager</a:t>
            </a:r>
            <a:r>
              <a:rPr lang="en-US" sz="1100" dirty="0" err="1"/>
              <a:t>tab</a:t>
            </a:r>
            <a:r>
              <a:rPr lang="en-US" sz="1100" dirty="0"/>
              <a:t> in our OWN Support Portal (</a:t>
            </a:r>
            <a:r>
              <a:rPr lang="en-US" sz="1100" dirty="0">
                <a:hlinkClick r:id="rId4"/>
              </a:rPr>
              <a:t>https://support.ownwebnow.com</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3.</a:t>
            </a:r>
            <a:r>
              <a:rPr lang="en-US" sz="1100" dirty="0"/>
              <a:t> Type in the Offsite Backup </a:t>
            </a:r>
            <a:r>
              <a:rPr lang="en-US" sz="1100" i="1" dirty="0"/>
              <a:t>username</a:t>
            </a:r>
            <a:r>
              <a:rPr lang="en-US" sz="1100" dirty="0"/>
              <a:t> and </a:t>
            </a:r>
            <a:r>
              <a:rPr lang="en-US" sz="1100" i="1" dirty="0"/>
              <a:t>password</a:t>
            </a:r>
            <a:r>
              <a:rPr lang="en-US" sz="1100" dirty="0"/>
              <a:t> you selected when signing up for the Offsite Backup service.</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8</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Configuration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88066" name="Picture 2" descr="http://www.exchangedefender.com/images/config_osb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54330"/>
            <a:ext cx="32385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88068" name="Picture 4" descr="http://www.exchangedefender.com/images/config_osb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94334"/>
            <a:ext cx="3143250"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048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10587514"/>
          </a:xfrm>
          <a:prstGeom prst="rect">
            <a:avLst/>
          </a:prstGeom>
          <a:noFill/>
        </p:spPr>
        <p:txBody>
          <a:bodyPr wrap="square" rtlCol="0">
            <a:spAutoFit/>
          </a:bodyPr>
          <a:lstStyle/>
          <a:p>
            <a:r>
              <a:rPr lang="en-US" sz="1100" b="1" dirty="0"/>
              <a:t>4.</a:t>
            </a:r>
            <a:r>
              <a:rPr lang="en-US" sz="1100" dirty="0"/>
              <a:t> The first time you start </a:t>
            </a:r>
            <a:r>
              <a:rPr lang="en-US" sz="1100" dirty="0" err="1"/>
              <a:t>AhSay</a:t>
            </a:r>
            <a:r>
              <a:rPr lang="en-US" sz="1100" dirty="0"/>
              <a:t> OBM you will be presented with the </a:t>
            </a:r>
            <a:r>
              <a:rPr lang="en-US" sz="1100" i="1" dirty="0"/>
              <a:t>New Backup Set Wizard</a:t>
            </a:r>
            <a:r>
              <a:rPr lang="en-US" sz="1100" dirty="0"/>
              <a:t>. Pick a name for the backup set and the backup type (</a:t>
            </a:r>
            <a:r>
              <a:rPr lang="en-US" sz="1100" i="1" dirty="0"/>
              <a:t>File backup, SQL backup, Exchange Information Store, </a:t>
            </a:r>
            <a:r>
              <a:rPr lang="en-US" sz="1100" i="1" dirty="0" err="1"/>
              <a:t>etc</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900" dirty="0"/>
              <a:t/>
            </a:r>
            <a:br>
              <a:rPr lang="en-US" sz="900" dirty="0"/>
            </a:br>
            <a:r>
              <a:rPr lang="en-US" sz="1100" b="1" dirty="0"/>
              <a:t>5.</a:t>
            </a:r>
            <a:r>
              <a:rPr lang="en-US" sz="1100" dirty="0"/>
              <a:t> Unselect </a:t>
            </a:r>
            <a:r>
              <a:rPr lang="en-US" sz="1100" i="1" dirty="0"/>
              <a:t>Documents</a:t>
            </a:r>
            <a:r>
              <a:rPr lang="en-US" sz="1100" dirty="0"/>
              <a:t> and click </a:t>
            </a:r>
            <a:r>
              <a:rPr lang="en-US" sz="1100" b="1" dirty="0"/>
              <a:t>Advanced</a:t>
            </a:r>
            <a:r>
              <a:rPr lang="en-US" sz="1100" dirty="0"/>
              <a:t> to select files and folders you wish to backup.</a:t>
            </a:r>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9</a:t>
            </a:fld>
            <a:endParaRPr lang="en-US" dirty="0"/>
          </a:p>
        </p:txBody>
      </p:sp>
      <p:pic>
        <p:nvPicPr>
          <p:cNvPr id="89090" name="Picture 2" descr="http://www.exchangedefender.com/images/config_osb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5715000" cy="4370295"/>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http://www.exchangedefender.com/images/config_osb_5.png"/>
          <p:cNvPicPr>
            <a:picLocks noChangeAspect="1" noChangeArrowheads="1"/>
          </p:cNvPicPr>
          <p:nvPr/>
        </p:nvPicPr>
        <p:blipFill rotWithShape="1">
          <a:blip r:embed="rId5">
            <a:extLst>
              <a:ext uri="{28A0092B-C50C-407E-A947-70E740481C1C}">
                <a14:useLocalDpi xmlns:a14="http://schemas.microsoft.com/office/drawing/2010/main" val="0"/>
              </a:ext>
            </a:extLst>
          </a:blip>
          <a:srcRect b="31938"/>
          <a:stretch/>
        </p:blipFill>
        <p:spPr bwMode="auto">
          <a:xfrm>
            <a:off x="544286" y="6400800"/>
            <a:ext cx="4484914" cy="220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17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3355</TotalTime>
  <Words>318</Words>
  <Application>Microsoft Office PowerPoint</Application>
  <PresentationFormat>On-screen Show (4:3)</PresentationFormat>
  <Paragraphs>350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84</cp:revision>
  <dcterms:created xsi:type="dcterms:W3CDTF">2011-04-25T17:25:10Z</dcterms:created>
  <dcterms:modified xsi:type="dcterms:W3CDTF">2012-03-13T14:42:30Z</dcterms:modified>
</cp:coreProperties>
</file>