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539C"/>
    <a:srgbClr val="1B2E6B"/>
    <a:srgbClr val="0D3979"/>
    <a:srgbClr val="1032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529" autoAdjust="0"/>
  </p:normalViewPr>
  <p:slideViewPr>
    <p:cSldViewPr>
      <p:cViewPr>
        <p:scale>
          <a:sx n="80" d="100"/>
          <a:sy n="80" d="100"/>
        </p:scale>
        <p:origin x="-540" y="-21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61A9A8-3ECA-4B7E-B0C2-33D71E11AD11}" type="datetimeFigureOut">
              <a:rPr lang="en-US" smtClean="0"/>
              <a:t>3/12/2012</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125AA5-EC80-4ED7-8CFD-84481897DB82}" type="slidenum">
              <a:rPr lang="en-US" smtClean="0"/>
              <a:t>‹#›</a:t>
            </a:fld>
            <a:endParaRPr lang="en-US"/>
          </a:p>
        </p:txBody>
      </p:sp>
    </p:spTree>
    <p:extLst>
      <p:ext uri="{BB962C8B-B14F-4D97-AF65-F5344CB8AC3E}">
        <p14:creationId xmlns:p14="http://schemas.microsoft.com/office/powerpoint/2010/main" val="2023521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FE58B1-1F06-440B-A100-C42B7FBB8C0B}"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302924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0A5776-A8ED-41C4-94AA-1640EE954463}"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4163762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B4BAE-9280-4689-9470-5F074483190F}"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304962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67307-4E1C-4BA5-9D60-4D142485C7F9}"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91481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ECD750-5B4B-4F90-8266-2E7E3BCACD86}"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717125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6F22F5-E517-4086-A46C-D362B26DFBF7}" type="datetime1">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240681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0FE1E8-1DB8-4F6A-A76E-5C0C326C880B}" type="datetime1">
              <a:rPr lang="en-US" smtClean="0"/>
              <a:t>3/12/2012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55273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EF991C-11C9-485A-9CE2-65A14B1837F5}" type="datetime1">
              <a:rPr lang="en-US" smtClean="0"/>
              <a:t>3/12/2012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2759582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33C44-2652-469B-9791-691A80FFE0BC}" type="datetime1">
              <a:rPr lang="en-US" smtClean="0"/>
              <a:t>3/12/2012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335560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5693A0-2F8A-4313-AC1F-D9D67A0B3706}" type="datetime1">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2620014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4FB04D-FA34-4D0E-AEBD-76197C7526DA}" type="datetime1">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345942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C354962-E06E-4058-A059-25C987B09B34}" type="datetime1">
              <a:rPr lang="en-US" smtClean="0"/>
              <a:t>3/12/2012</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01EE336-B501-4A1F-B03F-3B06E1EFA21F}" type="slidenum">
              <a:rPr lang="en-US" smtClean="0"/>
              <a:t>‹#›</a:t>
            </a:fld>
            <a:endParaRPr lang="en-US"/>
          </a:p>
        </p:txBody>
      </p:sp>
    </p:spTree>
    <p:extLst>
      <p:ext uri="{BB962C8B-B14F-4D97-AF65-F5344CB8AC3E}">
        <p14:creationId xmlns:p14="http://schemas.microsoft.com/office/powerpoint/2010/main" val="2629130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support.exchangedefender.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486400" y="7924800"/>
            <a:ext cx="1295400" cy="762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539C"/>
              </a:solidFill>
            </a:endParaRPr>
          </a:p>
        </p:txBody>
      </p:sp>
      <p:sp>
        <p:nvSpPr>
          <p:cNvPr id="13" name="TextBox 12"/>
          <p:cNvSpPr txBox="1"/>
          <p:nvPr/>
        </p:nvSpPr>
        <p:spPr>
          <a:xfrm>
            <a:off x="457200" y="3028890"/>
            <a:ext cx="4267200" cy="461665"/>
          </a:xfrm>
          <a:prstGeom prst="rect">
            <a:avLst/>
          </a:prstGeom>
          <a:noFill/>
        </p:spPr>
        <p:txBody>
          <a:bodyPr wrap="square" rtlCol="0">
            <a:spAutoFit/>
          </a:bodyPr>
          <a:lstStyle/>
          <a:p>
            <a:r>
              <a:rPr lang="en-US" sz="2400" spc="-150" dirty="0" smtClean="0">
                <a:solidFill>
                  <a:schemeClr val="bg1">
                    <a:lumMod val="50000"/>
                  </a:schemeClr>
                </a:solidFill>
                <a:latin typeface="Arial" pitchFamily="34" charset="0"/>
                <a:ea typeface="Tahoma" pitchFamily="34" charset="0"/>
                <a:cs typeface="Arial" pitchFamily="34" charset="0"/>
              </a:rPr>
              <a:t>Hosted Exchange 2010</a:t>
            </a:r>
            <a:endParaRPr lang="en-US" sz="2400" spc="-150" dirty="0">
              <a:solidFill>
                <a:schemeClr val="bg1">
                  <a:lumMod val="50000"/>
                </a:schemeClr>
              </a:solidFill>
              <a:latin typeface="Arial" pitchFamily="34" charset="0"/>
              <a:ea typeface="Tahoma" pitchFamily="34"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13" y="2590607"/>
            <a:ext cx="3230887" cy="609601"/>
          </a:xfrm>
          <a:prstGeom prst="rect">
            <a:avLst/>
          </a:prstGeom>
        </p:spPr>
      </p:pic>
    </p:spTree>
    <p:extLst>
      <p:ext uri="{BB962C8B-B14F-4D97-AF65-F5344CB8AC3E}">
        <p14:creationId xmlns:p14="http://schemas.microsoft.com/office/powerpoint/2010/main" val="576442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990600"/>
            <a:ext cx="5943600" cy="4324261"/>
          </a:xfrm>
          <a:prstGeom prst="rect">
            <a:avLst/>
          </a:prstGeom>
          <a:noFill/>
        </p:spPr>
        <p:txBody>
          <a:bodyPr wrap="square" rtlCol="0">
            <a:spAutoFit/>
          </a:bodyPr>
          <a:lstStyle/>
          <a:p>
            <a:r>
              <a:rPr lang="en-US" sz="1100" dirty="0"/>
              <a:t>After confirmation of the CNAME record </a:t>
            </a:r>
            <a:r>
              <a:rPr lang="en-US" sz="1100" dirty="0" smtClean="0"/>
              <a:t>propagation </a:t>
            </a:r>
            <a:r>
              <a:rPr lang="en-US" sz="1100" dirty="0"/>
              <a:t>is complete, you can begin the set up process</a:t>
            </a:r>
            <a:r>
              <a:rPr lang="en-US" sz="1100" dirty="0" smtClean="0"/>
              <a:t>.</a:t>
            </a:r>
          </a:p>
          <a:p>
            <a:endParaRPr lang="en-US" sz="1100" dirty="0"/>
          </a:p>
          <a:p>
            <a:pPr marL="228600" indent="-228600">
              <a:buAutoNum type="arabicPeriod"/>
            </a:pPr>
            <a:r>
              <a:rPr lang="en-US" sz="1100" dirty="0" smtClean="0"/>
              <a:t>Launch </a:t>
            </a:r>
            <a:r>
              <a:rPr lang="en-US" sz="1100" dirty="0"/>
              <a:t>the Mail control Panel</a:t>
            </a:r>
            <a:r>
              <a:rPr lang="en-US" sz="1100" dirty="0" smtClean="0"/>
              <a:t>.</a:t>
            </a:r>
          </a:p>
          <a:p>
            <a:pPr marL="228600" indent="-228600">
              <a:buAutoNum type="arabicPeriod"/>
            </a:pPr>
            <a:endParaRPr lang="en-US" sz="1100" dirty="0"/>
          </a:p>
          <a:p>
            <a:r>
              <a:rPr lang="en-US" sz="1100" dirty="0"/>
              <a:t>2. Click Add then name your new Profile</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r>
              <a:rPr lang="en-US" sz="1100" dirty="0"/>
              <a:t/>
            </a:r>
            <a:br>
              <a:rPr lang="en-US" sz="1100" dirty="0"/>
            </a:br>
            <a:r>
              <a:rPr lang="en-US" sz="1100" dirty="0"/>
              <a:t/>
            </a:r>
            <a:br>
              <a:rPr lang="en-US" sz="1100" dirty="0"/>
            </a:br>
            <a:r>
              <a:rPr lang="en-US" sz="1100" dirty="0"/>
              <a:t>3. Fill out the Auto Account Setup page with the information provided on to the Service Manager info section for the desired mailbox:</a:t>
            </a:r>
          </a:p>
          <a:p>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10</a:t>
            </a:fld>
            <a:endParaRPr lang="en-US" dirty="0"/>
          </a:p>
        </p:txBody>
      </p:sp>
      <p:pic>
        <p:nvPicPr>
          <p:cNvPr id="70658" name="Picture 2" descr="http://www.exchangedefender.com/images/auto_2010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 y="1981200"/>
            <a:ext cx="2613212" cy="2514600"/>
          </a:xfrm>
          <a:prstGeom prst="rect">
            <a:avLst/>
          </a:prstGeom>
          <a:noFill/>
          <a:extLst>
            <a:ext uri="{909E8E84-426E-40DD-AFC4-6F175D3DCCD1}">
              <a14:hiddenFill xmlns:a14="http://schemas.microsoft.com/office/drawing/2010/main">
                <a:solidFill>
                  <a:srgbClr val="FFFFFF"/>
                </a:solidFill>
              </a14:hiddenFill>
            </a:ext>
          </a:extLst>
        </p:spPr>
      </p:pic>
      <p:pic>
        <p:nvPicPr>
          <p:cNvPr id="70660" name="Picture 4" descr="http://www.exchangedefender.com/images/auto_2010_1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958825"/>
            <a:ext cx="295275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70662" name="Picture 6" descr="http://www.exchangedefender.com/images/auto_2010_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549" y="5181600"/>
            <a:ext cx="5225141"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7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990600"/>
            <a:ext cx="5943600" cy="4832092"/>
          </a:xfrm>
          <a:prstGeom prst="rect">
            <a:avLst/>
          </a:prstGeom>
          <a:noFill/>
        </p:spPr>
        <p:txBody>
          <a:bodyPr wrap="square" rtlCol="0">
            <a:spAutoFit/>
          </a:bodyPr>
          <a:lstStyle/>
          <a:p>
            <a:r>
              <a:rPr lang="en-US" sz="1100" dirty="0"/>
              <a:t>4. You will be required to authenticate and download the settings for your mailbox. Please use the primary SMTP address as the username as shown below</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r>
              <a:rPr lang="en-US" sz="1100" dirty="0"/>
              <a:t/>
            </a:r>
            <a:br>
              <a:rPr lang="en-US" sz="1100" dirty="0"/>
            </a:br>
            <a:r>
              <a:rPr lang="en-US" sz="1100" dirty="0"/>
              <a:t/>
            </a:r>
            <a:br>
              <a:rPr lang="en-US" sz="1100" dirty="0"/>
            </a:br>
            <a:r>
              <a:rPr lang="en-US" sz="1100" dirty="0"/>
              <a:t>5. Once you authenticate the session above and all the settings are downloaded you are ready to go</a:t>
            </a:r>
            <a:r>
              <a:rPr lang="en-US" sz="1100" dirty="0" smtClean="0"/>
              <a:t>!</a:t>
            </a:r>
          </a:p>
          <a:p>
            <a:endParaRPr lang="en-US" sz="400" dirty="0"/>
          </a:p>
          <a:p>
            <a:r>
              <a:rPr lang="en-US" sz="1100" b="1" i="1" dirty="0" smtClean="0"/>
              <a:t>Note</a:t>
            </a:r>
            <a:r>
              <a:rPr lang="en-US" sz="1100" b="1" i="1" dirty="0"/>
              <a:t>:</a:t>
            </a:r>
            <a:r>
              <a:rPr lang="en-US" sz="1100" i="1" dirty="0"/>
              <a:t> If you notice any slowness for the end user make sure that the following boxes are checked: "Connect Using SSL Only", "On fast networks, connect using HTTP first, then connect using TCP/IP", "On slow networks, connect using HTTP first, then connect using TCP/IP".</a:t>
            </a:r>
          </a:p>
          <a:p>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11</a:t>
            </a:fld>
            <a:endParaRPr lang="en-US" dirty="0"/>
          </a:p>
        </p:txBody>
      </p:sp>
      <p:pic>
        <p:nvPicPr>
          <p:cNvPr id="71682" name="Picture 2" descr="http://www.exchangedefender.com/images/auto_2010_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498" y="1447800"/>
            <a:ext cx="4762501" cy="3055939"/>
          </a:xfrm>
          <a:prstGeom prst="rect">
            <a:avLst/>
          </a:prstGeom>
          <a:noFill/>
          <a:extLst>
            <a:ext uri="{909E8E84-426E-40DD-AFC4-6F175D3DCCD1}">
              <a14:hiddenFill xmlns:a14="http://schemas.microsoft.com/office/drawing/2010/main">
                <a:solidFill>
                  <a:srgbClr val="FFFFFF"/>
                </a:solidFill>
              </a14:hiddenFill>
            </a:ext>
          </a:extLst>
        </p:spPr>
      </p:pic>
      <p:pic>
        <p:nvPicPr>
          <p:cNvPr id="71684" name="Picture 4" descr="http://www.exchangedefender.com/images/auto_2010_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498" y="5562600"/>
            <a:ext cx="4762501" cy="3055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86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408628"/>
            <a:ext cx="5943600" cy="1277273"/>
          </a:xfrm>
          <a:prstGeom prst="rect">
            <a:avLst/>
          </a:prstGeom>
          <a:noFill/>
        </p:spPr>
        <p:txBody>
          <a:bodyPr wrap="square" rtlCol="0">
            <a:spAutoFit/>
          </a:bodyPr>
          <a:lstStyle/>
          <a:p>
            <a:r>
              <a:rPr lang="en-US" sz="1100" dirty="0"/>
              <a:t>While we highly do not recommend Manual Configuration because there are some 2010 features that heavily rely on </a:t>
            </a:r>
            <a:r>
              <a:rPr lang="en-US" sz="1100" dirty="0" err="1"/>
              <a:t>AutoDiscover</a:t>
            </a:r>
            <a:r>
              <a:rPr lang="en-US" sz="1100" dirty="0"/>
              <a:t>, you can deploy our mailboxes manually as well. Once you have named your new profile, please use the following as the recommended settings for a manual deployment</a:t>
            </a:r>
            <a:r>
              <a:rPr lang="en-US" sz="1100" dirty="0" smtClean="0"/>
              <a:t>:</a:t>
            </a:r>
          </a:p>
          <a:p>
            <a:endParaRPr lang="en-US" sz="1100" dirty="0"/>
          </a:p>
          <a:p>
            <a:r>
              <a:rPr lang="en-US" sz="1100" b="1" dirty="0"/>
              <a:t>1. </a:t>
            </a:r>
            <a:r>
              <a:rPr lang="en-US" sz="1100" dirty="0"/>
              <a:t>Select the appropriate set up method from the wizard:</a:t>
            </a:r>
          </a:p>
          <a:p>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12</a:t>
            </a:fld>
            <a:endParaRPr lang="en-US" dirty="0"/>
          </a:p>
        </p:txBody>
      </p:sp>
      <p:sp>
        <p:nvSpPr>
          <p:cNvPr id="9" name="TextBox 8"/>
          <p:cNvSpPr txBox="1"/>
          <p:nvPr/>
        </p:nvSpPr>
        <p:spPr>
          <a:xfrm>
            <a:off x="457200" y="9906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Manual Configuration</a:t>
            </a:r>
            <a:endParaRPr lang="en-US" sz="1600" b="1" dirty="0">
              <a:solidFill>
                <a:srgbClr val="10539C"/>
              </a:solidFill>
              <a:latin typeface="Cambria" pitchFamily="18" charset="0"/>
              <a:cs typeface="Arial" pitchFamily="34" charset="0"/>
            </a:endParaRPr>
          </a:p>
        </p:txBody>
      </p:sp>
      <p:cxnSp>
        <p:nvCxnSpPr>
          <p:cNvPr id="10" name="Straight Connector 9"/>
          <p:cNvCxnSpPr/>
          <p:nvPr/>
        </p:nvCxnSpPr>
        <p:spPr>
          <a:xfrm>
            <a:off x="533400" y="13137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pic>
        <p:nvPicPr>
          <p:cNvPr id="72706" name="Picture 2" descr="http://www.exchangedefender.com/images/config_2010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499" y="2633864"/>
            <a:ext cx="5715000" cy="366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6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990600"/>
            <a:ext cx="5943600" cy="4708981"/>
          </a:xfrm>
          <a:prstGeom prst="rect">
            <a:avLst/>
          </a:prstGeom>
          <a:noFill/>
        </p:spPr>
        <p:txBody>
          <a:bodyPr wrap="square" rtlCol="0">
            <a:spAutoFit/>
          </a:bodyPr>
          <a:lstStyle/>
          <a:p>
            <a:r>
              <a:rPr lang="en-US" sz="1100" b="1" dirty="0"/>
              <a:t>2.</a:t>
            </a:r>
            <a:r>
              <a:rPr lang="en-US" sz="1100" dirty="0"/>
              <a:t> Select Microsoft Exchange or compatible service</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r>
              <a:rPr lang="en-US" sz="1100" dirty="0"/>
              <a:t/>
            </a:r>
            <a:br>
              <a:rPr lang="en-US" sz="1100" dirty="0"/>
            </a:br>
            <a:r>
              <a:rPr lang="en-US" sz="1100" b="1" dirty="0"/>
              <a:t>3.</a:t>
            </a:r>
            <a:r>
              <a:rPr lang="en-US" sz="1100" dirty="0"/>
              <a:t> Supply the server name as provided in the Service Manager Information section. For our 2010 environments those servers would be as stated below. You will be providing the username which will be the user's primary SMTP address at the time of ordering</a:t>
            </a:r>
            <a:r>
              <a:rPr lang="en-US" sz="1100" dirty="0" smtClean="0"/>
              <a:t>.</a:t>
            </a:r>
          </a:p>
          <a:p>
            <a:endParaRPr lang="en-US" sz="300" dirty="0"/>
          </a:p>
          <a:p>
            <a:r>
              <a:rPr lang="en-US" sz="1100" i="1" dirty="0"/>
              <a:t>cas.rockerduck.exchangedefender.com</a:t>
            </a:r>
            <a:br>
              <a:rPr lang="en-US" sz="1100" i="1" dirty="0"/>
            </a:br>
            <a:r>
              <a:rPr lang="en-US" sz="1100" i="1" dirty="0"/>
              <a:t>cas.louie.exchangedefender.com</a:t>
            </a:r>
            <a:br>
              <a:rPr lang="en-US" sz="1100" i="1" dirty="0"/>
            </a:br>
            <a:r>
              <a:rPr lang="en-US" sz="1100" i="1" dirty="0"/>
              <a:t>cas.della.exchangedefender.com </a:t>
            </a:r>
            <a:br>
              <a:rPr lang="en-US" sz="1100" i="1" dirty="0"/>
            </a:br>
            <a:r>
              <a:rPr lang="en-US" sz="1100" i="1" dirty="0"/>
              <a:t>cas.matilda.exchangedefender.com</a:t>
            </a:r>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13</a:t>
            </a:fld>
            <a:endParaRPr lang="en-US" dirty="0"/>
          </a:p>
        </p:txBody>
      </p:sp>
      <p:pic>
        <p:nvPicPr>
          <p:cNvPr id="73730" name="Picture 2" descr="http://www.exchangedefender.com/images/config_2010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499" y="1254441"/>
            <a:ext cx="4457701" cy="2860359"/>
          </a:xfrm>
          <a:prstGeom prst="rect">
            <a:avLst/>
          </a:prstGeom>
          <a:noFill/>
          <a:extLst>
            <a:ext uri="{909E8E84-426E-40DD-AFC4-6F175D3DCCD1}">
              <a14:hiddenFill xmlns:a14="http://schemas.microsoft.com/office/drawing/2010/main">
                <a:solidFill>
                  <a:srgbClr val="FFFFFF"/>
                </a:solidFill>
              </a14:hiddenFill>
            </a:ext>
          </a:extLst>
        </p:spPr>
      </p:pic>
      <p:pic>
        <p:nvPicPr>
          <p:cNvPr id="73732" name="Picture 4" descr="http://www.exchangedefender.com/images/config_2010_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499" y="5715001"/>
            <a:ext cx="4457701" cy="2860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940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990600"/>
            <a:ext cx="5943600" cy="6355586"/>
          </a:xfrm>
          <a:prstGeom prst="rect">
            <a:avLst/>
          </a:prstGeom>
          <a:noFill/>
        </p:spPr>
        <p:txBody>
          <a:bodyPr wrap="square" rtlCol="0">
            <a:spAutoFit/>
          </a:bodyPr>
          <a:lstStyle/>
          <a:p>
            <a:r>
              <a:rPr lang="en-US" sz="1100" b="1" dirty="0"/>
              <a:t>4. </a:t>
            </a:r>
            <a:r>
              <a:rPr lang="en-US" sz="1100" dirty="0"/>
              <a:t>After selecting "More Settings", click over to the Connection tab, check the "Connect to Microsoft Exchange using HTTP" box and click on "Exchange Proxy Settings".</a:t>
            </a:r>
          </a:p>
          <a:p>
            <a:r>
              <a:rPr lang="en-US" sz="1100" dirty="0"/>
              <a:t> </a:t>
            </a:r>
            <a:r>
              <a:rPr lang="en-US" sz="1100" dirty="0"/>
              <a:t/>
            </a:r>
            <a:br>
              <a:rPr lang="en-US" sz="1100" dirty="0"/>
            </a:br>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r>
              <a:rPr lang="en-US" sz="1100" dirty="0"/>
              <a:t/>
            </a:r>
            <a:br>
              <a:rPr lang="en-US" sz="1100" dirty="0"/>
            </a:br>
            <a:r>
              <a:rPr lang="en-US" sz="1100" b="1" dirty="0"/>
              <a:t>5. </a:t>
            </a:r>
            <a:r>
              <a:rPr lang="en-US" sz="1100" dirty="0"/>
              <a:t>Provide the proxy server for Exchange, it will match what you provided in the Exchange server screen. You will also need to ensure that NTLM </a:t>
            </a:r>
            <a:r>
              <a:rPr lang="en-US" sz="1100" dirty="0" err="1"/>
              <a:t>authenication</a:t>
            </a:r>
            <a:r>
              <a:rPr lang="en-US" sz="1100" dirty="0"/>
              <a:t> is selected and the following boxes are checked: </a:t>
            </a:r>
            <a:endParaRPr lang="en-US" sz="1100" dirty="0" smtClean="0"/>
          </a:p>
          <a:p>
            <a:endParaRPr lang="en-US" sz="1100" dirty="0" smtClean="0"/>
          </a:p>
          <a:p>
            <a:pPr marL="171450" indent="-171450">
              <a:buFont typeface="Arial" pitchFamily="34" charset="0"/>
              <a:buChar char="•"/>
            </a:pPr>
            <a:r>
              <a:rPr lang="en-US" sz="1100" b="1" dirty="0" smtClean="0"/>
              <a:t>"</a:t>
            </a:r>
            <a:r>
              <a:rPr lang="en-US" sz="1100" b="1" dirty="0"/>
              <a:t>Connect Using SSL </a:t>
            </a:r>
            <a:r>
              <a:rPr lang="en-US" sz="1100" b="1" dirty="0" smtClean="0"/>
              <a:t>Only“</a:t>
            </a:r>
          </a:p>
          <a:p>
            <a:pPr marL="171450" indent="-171450">
              <a:buFont typeface="Arial" pitchFamily="34" charset="0"/>
              <a:buChar char="•"/>
            </a:pPr>
            <a:r>
              <a:rPr lang="en-US" sz="1100" b="1" dirty="0" smtClean="0"/>
              <a:t>"</a:t>
            </a:r>
            <a:r>
              <a:rPr lang="en-US" sz="1100" b="1" dirty="0"/>
              <a:t>On fast networks, connect using HTTP first, then connect using </a:t>
            </a:r>
            <a:r>
              <a:rPr lang="en-US" sz="1100" b="1" dirty="0" smtClean="0"/>
              <a:t>TCP/IP“</a:t>
            </a:r>
          </a:p>
          <a:p>
            <a:pPr marL="171450" indent="-171450">
              <a:buFont typeface="Arial" pitchFamily="34" charset="0"/>
              <a:buChar char="•"/>
            </a:pPr>
            <a:r>
              <a:rPr lang="en-US" sz="1100" b="1" dirty="0" smtClean="0"/>
              <a:t>"</a:t>
            </a:r>
            <a:r>
              <a:rPr lang="en-US" sz="1100" b="1" dirty="0"/>
              <a:t>On slow networks, connect using HTTP first, then connect using TCP/IP</a:t>
            </a:r>
            <a:r>
              <a:rPr lang="en-US" sz="1100" b="1" dirty="0" smtClean="0"/>
              <a:t>".</a:t>
            </a:r>
          </a:p>
          <a:p>
            <a:endParaRPr lang="en-US" sz="1100" dirty="0"/>
          </a:p>
          <a:p>
            <a:r>
              <a:rPr lang="en-US" sz="1100" b="1" dirty="0"/>
              <a:t>6. </a:t>
            </a:r>
            <a:r>
              <a:rPr lang="en-US" sz="1100" dirty="0"/>
              <a:t>Once you have clicked through "Apply" and "OK" you will arrive back at the "Server Settings" screen where you will click on "check Name" to ensure that the connection information is accurate. You will be prompted to Authenticate. You will authenticate with the email address and password you selected.</a:t>
            </a:r>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14</a:t>
            </a:fld>
            <a:endParaRPr lang="en-US" dirty="0"/>
          </a:p>
        </p:txBody>
      </p:sp>
      <p:pic>
        <p:nvPicPr>
          <p:cNvPr id="74754" name="Picture 2" descr="http://www.exchangedefender.com/images/config_2010_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447800"/>
            <a:ext cx="2895600" cy="3590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095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990600"/>
            <a:ext cx="5943600" cy="7201972"/>
          </a:xfrm>
          <a:prstGeom prst="rect">
            <a:avLst/>
          </a:prstGeom>
          <a:noFill/>
        </p:spPr>
        <p:txBody>
          <a:bodyPr wrap="square" rtlCol="0">
            <a:spAutoFit/>
          </a:bodyPr>
          <a:lstStyle/>
          <a:p>
            <a:r>
              <a:rPr lang="en-US" sz="1100" b="1" dirty="0" smtClean="0"/>
              <a:t>6</a:t>
            </a:r>
            <a:r>
              <a:rPr lang="en-US" sz="1100" b="1" dirty="0"/>
              <a:t>. </a:t>
            </a:r>
            <a:r>
              <a:rPr lang="en-US" sz="1100" dirty="0"/>
              <a:t>Once you have clicked through "Apply" and "OK" you will arrive back at the "Server Settings" screen where you will click on "check Name" to ensure that the connection information is accurate. You will be prompted to Authenticate. You will authenticate with the email address and password you selected</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a:p>
          <a:p>
            <a:r>
              <a:rPr lang="en-US" sz="1100" b="1" dirty="0"/>
              <a:t>7. </a:t>
            </a:r>
            <a:r>
              <a:rPr lang="en-US" sz="1100" dirty="0"/>
              <a:t>Both entries will become underlined signifying that the mailbox and server are both successfully resolved</a:t>
            </a:r>
            <a:r>
              <a:rPr lang="en-US" sz="1100" dirty="0" smtClean="0"/>
              <a:t>.</a:t>
            </a:r>
          </a:p>
          <a:p>
            <a:endParaRPr lang="en-US" sz="1100" dirty="0"/>
          </a:p>
          <a:p>
            <a:r>
              <a:rPr lang="en-US" sz="1100" dirty="0"/>
              <a:t> </a:t>
            </a:r>
            <a:r>
              <a:rPr lang="en-US" sz="1100" dirty="0"/>
              <a:t/>
            </a:r>
            <a:br>
              <a:rPr lang="en-US" sz="1100" dirty="0"/>
            </a:br>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r>
              <a:rPr lang="en-US" sz="1100" dirty="0"/>
              <a:t/>
            </a:r>
            <a:br>
              <a:rPr lang="en-US" sz="1100" dirty="0"/>
            </a:br>
            <a:r>
              <a:rPr lang="en-US" sz="1100" b="1" dirty="0"/>
              <a:t>8. </a:t>
            </a:r>
            <a:r>
              <a:rPr lang="en-US" sz="1100" dirty="0"/>
              <a:t>Once you click on Next, you have completed deployment.</a:t>
            </a:r>
          </a:p>
          <a:p>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15</a:t>
            </a:fld>
            <a:endParaRPr lang="en-US" dirty="0"/>
          </a:p>
        </p:txBody>
      </p:sp>
      <p:pic>
        <p:nvPicPr>
          <p:cNvPr id="75778" name="Picture 2" descr="http://www.exchangedefender.com/images/config_2010_6.png"/>
          <p:cNvPicPr>
            <a:picLocks noChangeAspect="1" noChangeArrowheads="1"/>
          </p:cNvPicPr>
          <p:nvPr/>
        </p:nvPicPr>
        <p:blipFill rotWithShape="1">
          <a:blip r:embed="rId4">
            <a:extLst>
              <a:ext uri="{28A0092B-C50C-407E-A947-70E740481C1C}">
                <a14:useLocalDpi xmlns:a14="http://schemas.microsoft.com/office/drawing/2010/main" val="0"/>
              </a:ext>
            </a:extLst>
          </a:blip>
          <a:srcRect b="12491"/>
          <a:stretch/>
        </p:blipFill>
        <p:spPr bwMode="auto">
          <a:xfrm>
            <a:off x="571499" y="1828800"/>
            <a:ext cx="529247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75780" name="Picture 4" descr="http://www.exchangedefender.com/images/config_2010_7.png"/>
          <p:cNvPicPr>
            <a:picLocks noChangeAspect="1" noChangeArrowheads="1"/>
          </p:cNvPicPr>
          <p:nvPr/>
        </p:nvPicPr>
        <p:blipFill rotWithShape="1">
          <a:blip r:embed="rId5">
            <a:extLst>
              <a:ext uri="{28A0092B-C50C-407E-A947-70E740481C1C}">
                <a14:useLocalDpi xmlns:a14="http://schemas.microsoft.com/office/drawing/2010/main" val="0"/>
              </a:ext>
            </a:extLst>
          </a:blip>
          <a:srcRect b="42526"/>
          <a:stretch/>
        </p:blipFill>
        <p:spPr bwMode="auto">
          <a:xfrm>
            <a:off x="571499" y="5486400"/>
            <a:ext cx="5372143"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152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408628"/>
            <a:ext cx="5943600" cy="5001369"/>
          </a:xfrm>
          <a:prstGeom prst="rect">
            <a:avLst/>
          </a:prstGeom>
          <a:noFill/>
        </p:spPr>
        <p:txBody>
          <a:bodyPr wrap="square" rtlCol="0">
            <a:spAutoFit/>
          </a:bodyPr>
          <a:lstStyle/>
          <a:p>
            <a:r>
              <a:rPr lang="en-US" sz="1100" b="1" dirty="0"/>
              <a:t>1.</a:t>
            </a:r>
            <a:r>
              <a:rPr lang="en-US" sz="1100" dirty="0"/>
              <a:t> Start Outlook 2010 and select the old user profile</a:t>
            </a:r>
            <a:r>
              <a:rPr lang="en-US" sz="1100" dirty="0" smtClean="0"/>
              <a:t>.</a:t>
            </a:r>
          </a:p>
          <a:p>
            <a:endParaRPr lang="en-US" sz="1100" dirty="0"/>
          </a:p>
          <a:p>
            <a:r>
              <a:rPr lang="en-US" sz="1100" b="1" dirty="0"/>
              <a:t>2.</a:t>
            </a:r>
            <a:r>
              <a:rPr lang="en-US" sz="1100" dirty="0"/>
              <a:t> Select </a:t>
            </a:r>
            <a:r>
              <a:rPr lang="en-US" sz="1100" i="1" dirty="0"/>
              <a:t>File</a:t>
            </a:r>
            <a:r>
              <a:rPr lang="en-US" sz="1100" dirty="0"/>
              <a:t>, then </a:t>
            </a:r>
            <a:r>
              <a:rPr lang="en-US" sz="1100" i="1" dirty="0"/>
              <a:t>Import and Export</a:t>
            </a:r>
            <a:r>
              <a:rPr lang="en-US" sz="1100" dirty="0"/>
              <a:t>.</a:t>
            </a:r>
          </a:p>
          <a:p>
            <a:r>
              <a:rPr lang="en-US" sz="1100" dirty="0"/>
              <a:t> </a:t>
            </a:r>
            <a:r>
              <a:rPr lang="en-US" sz="1100" dirty="0"/>
              <a:t/>
            </a:r>
            <a:br>
              <a:rPr lang="en-US" sz="1100" dirty="0"/>
            </a:br>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r>
              <a:rPr lang="en-US" sz="1100" dirty="0"/>
              <a:t/>
            </a:r>
            <a:br>
              <a:rPr lang="en-US" sz="1100" dirty="0"/>
            </a:br>
            <a:r>
              <a:rPr lang="en-US" sz="1100" b="1" dirty="0"/>
              <a:t>3.</a:t>
            </a:r>
            <a:r>
              <a:rPr lang="en-US" sz="1100" dirty="0"/>
              <a:t> Select </a:t>
            </a:r>
            <a:r>
              <a:rPr lang="en-US" sz="1100" i="1" dirty="0"/>
              <a:t>Export to a File</a:t>
            </a:r>
            <a:r>
              <a:rPr lang="en-US" sz="1100" dirty="0"/>
              <a:t>.</a:t>
            </a:r>
          </a:p>
          <a:p>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16</a:t>
            </a:fld>
            <a:endParaRPr lang="en-US" dirty="0"/>
          </a:p>
        </p:txBody>
      </p:sp>
      <p:sp>
        <p:nvSpPr>
          <p:cNvPr id="9" name="TextBox 8"/>
          <p:cNvSpPr txBox="1"/>
          <p:nvPr/>
        </p:nvSpPr>
        <p:spPr>
          <a:xfrm>
            <a:off x="457200" y="9906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Migrating Mailbox Content</a:t>
            </a:r>
            <a:endParaRPr lang="en-US" sz="1600" b="1" dirty="0">
              <a:solidFill>
                <a:srgbClr val="10539C"/>
              </a:solidFill>
              <a:latin typeface="Cambria" pitchFamily="18" charset="0"/>
              <a:cs typeface="Arial" pitchFamily="34" charset="0"/>
            </a:endParaRPr>
          </a:p>
        </p:txBody>
      </p:sp>
      <p:cxnSp>
        <p:nvCxnSpPr>
          <p:cNvPr id="10" name="Straight Connector 9"/>
          <p:cNvCxnSpPr/>
          <p:nvPr/>
        </p:nvCxnSpPr>
        <p:spPr>
          <a:xfrm>
            <a:off x="533400" y="13137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pic>
        <p:nvPicPr>
          <p:cNvPr id="76802" name="Picture 2" descr="http://www.exchangedefender.com/images/mailbox_2007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697" y="2057400"/>
            <a:ext cx="1818529" cy="3637058"/>
          </a:xfrm>
          <a:prstGeom prst="rect">
            <a:avLst/>
          </a:prstGeom>
          <a:noFill/>
          <a:extLst>
            <a:ext uri="{909E8E84-426E-40DD-AFC4-6F175D3DCCD1}">
              <a14:hiddenFill xmlns:a14="http://schemas.microsoft.com/office/drawing/2010/main">
                <a:solidFill>
                  <a:srgbClr val="FFFFFF"/>
                </a:solidFill>
              </a14:hiddenFill>
            </a:ext>
          </a:extLst>
        </p:spPr>
      </p:pic>
      <p:pic>
        <p:nvPicPr>
          <p:cNvPr id="76804" name="Picture 4" descr="http://www.exchangedefender.com/images/mailbox_2007_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697" y="6248400"/>
            <a:ext cx="3153103"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7161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990600"/>
            <a:ext cx="5943600" cy="6017032"/>
          </a:xfrm>
          <a:prstGeom prst="rect">
            <a:avLst/>
          </a:prstGeom>
          <a:noFill/>
        </p:spPr>
        <p:txBody>
          <a:bodyPr wrap="square" rtlCol="0">
            <a:spAutoFit/>
          </a:bodyPr>
          <a:lstStyle/>
          <a:p>
            <a:r>
              <a:rPr lang="en-US" sz="1100" b="1" dirty="0"/>
              <a:t>4.</a:t>
            </a:r>
            <a:r>
              <a:rPr lang="en-US" sz="1100" dirty="0"/>
              <a:t> Select </a:t>
            </a:r>
            <a:r>
              <a:rPr lang="en-US" sz="1100" i="1" dirty="0"/>
              <a:t>Personal Folder File for the type of file</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r>
              <a:rPr lang="en-US" sz="1100" dirty="0"/>
              <a:t> </a:t>
            </a:r>
            <a:r>
              <a:rPr lang="en-US" sz="1100" dirty="0"/>
              <a:t/>
            </a:r>
            <a:br>
              <a:rPr lang="en-US" sz="1100" dirty="0"/>
            </a:br>
            <a:r>
              <a:rPr lang="en-US" sz="1100" dirty="0"/>
              <a:t/>
            </a:r>
            <a:br>
              <a:rPr lang="en-US" sz="1100" dirty="0"/>
            </a:br>
            <a:r>
              <a:rPr lang="en-US" sz="1100" b="1" dirty="0"/>
              <a:t>5.</a:t>
            </a:r>
            <a:r>
              <a:rPr lang="en-US" sz="1100" dirty="0"/>
              <a:t> Select the mailbox for the export and select </a:t>
            </a:r>
            <a:r>
              <a:rPr lang="en-US" sz="1100" i="1" dirty="0"/>
              <a:t>Include Subfolders.</a:t>
            </a:r>
            <a:r>
              <a:rPr lang="en-US" sz="1100" dirty="0"/>
              <a:t> This will ensure we export all the contents of your mailbox including calendars, contacts and notes.</a:t>
            </a:r>
          </a:p>
          <a:p>
            <a:r>
              <a:rPr lang="en-US" sz="1100" dirty="0"/>
              <a:t> </a:t>
            </a:r>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r>
              <a:rPr lang="en-US" sz="1100" dirty="0"/>
              <a:t/>
            </a:r>
            <a:br>
              <a:rPr lang="en-US" sz="1100" dirty="0"/>
            </a:br>
            <a:endParaRPr lang="en-US" sz="1100" dirty="0" smtClean="0"/>
          </a:p>
          <a:p>
            <a:r>
              <a:rPr lang="en-US" sz="1100" dirty="0"/>
              <a:t/>
            </a:r>
            <a:br>
              <a:rPr lang="en-US" sz="1100" dirty="0"/>
            </a:br>
            <a:r>
              <a:rPr lang="en-US" sz="1100" b="1" dirty="0"/>
              <a:t>6.</a:t>
            </a:r>
            <a:r>
              <a:rPr lang="en-US" sz="1100" dirty="0"/>
              <a:t> Select the export location and the duplicate options as illustrated below. Accepting the defaults is sufficient.</a:t>
            </a:r>
          </a:p>
          <a:p>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17</a:t>
            </a:fld>
            <a:endParaRPr lang="en-US" dirty="0"/>
          </a:p>
        </p:txBody>
      </p:sp>
      <p:pic>
        <p:nvPicPr>
          <p:cNvPr id="77826" name="Picture 2" descr="http://www.exchangedefender.com/images/mailbox_2007_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1249739"/>
            <a:ext cx="2628900" cy="1266826"/>
          </a:xfrm>
          <a:prstGeom prst="rect">
            <a:avLst/>
          </a:prstGeom>
          <a:noFill/>
          <a:extLst>
            <a:ext uri="{909E8E84-426E-40DD-AFC4-6F175D3DCCD1}">
              <a14:hiddenFill xmlns:a14="http://schemas.microsoft.com/office/drawing/2010/main">
                <a:solidFill>
                  <a:srgbClr val="FFFFFF"/>
                </a:solidFill>
              </a14:hiddenFill>
            </a:ext>
          </a:extLst>
        </p:spPr>
      </p:pic>
      <p:pic>
        <p:nvPicPr>
          <p:cNvPr id="77828" name="Picture 4" descr="http://www.exchangedefender.com/images/mailbox_2007_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3124199"/>
            <a:ext cx="4057650" cy="3011957"/>
          </a:xfrm>
          <a:prstGeom prst="rect">
            <a:avLst/>
          </a:prstGeom>
          <a:noFill/>
          <a:extLst>
            <a:ext uri="{909E8E84-426E-40DD-AFC4-6F175D3DCCD1}">
              <a14:hiddenFill xmlns:a14="http://schemas.microsoft.com/office/drawing/2010/main">
                <a:solidFill>
                  <a:srgbClr val="FFFFFF"/>
                </a:solidFill>
              </a14:hiddenFill>
            </a:ext>
          </a:extLst>
        </p:spPr>
      </p:pic>
      <p:pic>
        <p:nvPicPr>
          <p:cNvPr id="77830" name="Picture 6" descr="http://www.exchangedefender.com/images/mailbox_2007_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350" y="6832613"/>
            <a:ext cx="4057650" cy="1530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554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990600"/>
            <a:ext cx="5943600" cy="5170646"/>
          </a:xfrm>
          <a:prstGeom prst="rect">
            <a:avLst/>
          </a:prstGeom>
          <a:noFill/>
        </p:spPr>
        <p:txBody>
          <a:bodyPr wrap="square" rtlCol="0">
            <a:spAutoFit/>
          </a:bodyPr>
          <a:lstStyle/>
          <a:p>
            <a:r>
              <a:rPr lang="en-US" sz="1100" b="1" dirty="0"/>
              <a:t>7.</a:t>
            </a:r>
            <a:r>
              <a:rPr lang="en-US" sz="1100" dirty="0"/>
              <a:t>Once the export has completed (it may take a while) close Microsoft Outlook and start Microsoft Outlook with the new Hosted Exchange profile</a:t>
            </a:r>
            <a:r>
              <a:rPr lang="en-US" sz="1100" dirty="0" smtClean="0"/>
              <a:t>.</a:t>
            </a:r>
          </a:p>
          <a:p>
            <a:endParaRPr lang="en-US" sz="1100" dirty="0"/>
          </a:p>
          <a:p>
            <a:r>
              <a:rPr lang="en-US" sz="1100" b="1" dirty="0"/>
              <a:t>8.</a:t>
            </a:r>
            <a:r>
              <a:rPr lang="en-US" sz="1100" dirty="0"/>
              <a:t> Select </a:t>
            </a:r>
            <a:r>
              <a:rPr lang="en-US" sz="1100" i="1" dirty="0"/>
              <a:t>File</a:t>
            </a:r>
            <a:r>
              <a:rPr lang="en-US" sz="1100" dirty="0"/>
              <a:t>, then </a:t>
            </a:r>
            <a:r>
              <a:rPr lang="en-US" sz="1100" i="1" dirty="0"/>
              <a:t>Import and Export</a:t>
            </a:r>
            <a:r>
              <a:rPr lang="en-US" sz="1100" dirty="0"/>
              <a:t> (Refer to Step 2 image</a:t>
            </a:r>
            <a:r>
              <a:rPr lang="en-US" sz="1100" dirty="0" smtClean="0"/>
              <a:t>).</a:t>
            </a:r>
          </a:p>
          <a:p>
            <a:endParaRPr lang="en-US" sz="1100" dirty="0"/>
          </a:p>
          <a:p>
            <a:r>
              <a:rPr lang="en-US" sz="1100" b="1" dirty="0"/>
              <a:t>9.</a:t>
            </a:r>
            <a:r>
              <a:rPr lang="en-US" sz="1100" dirty="0"/>
              <a:t> Select </a:t>
            </a:r>
            <a:r>
              <a:rPr lang="en-US" sz="1100" i="1" dirty="0"/>
              <a:t>Import from another program or file</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a:p>
          <a:p>
            <a:r>
              <a:rPr lang="en-US" sz="1100" dirty="0"/>
              <a:t> </a:t>
            </a:r>
            <a:r>
              <a:rPr lang="en-US" sz="1100" dirty="0"/>
              <a:t/>
            </a:r>
            <a:br>
              <a:rPr lang="en-US" sz="1100" dirty="0"/>
            </a:br>
            <a:r>
              <a:rPr lang="en-US" sz="1100" dirty="0"/>
              <a:t/>
            </a:r>
            <a:br>
              <a:rPr lang="en-US" sz="1100" dirty="0"/>
            </a:br>
            <a:r>
              <a:rPr lang="en-US" sz="1100" b="1" dirty="0"/>
              <a:t>10.</a:t>
            </a:r>
            <a:r>
              <a:rPr lang="en-US" sz="1100" dirty="0"/>
              <a:t> Select </a:t>
            </a:r>
            <a:r>
              <a:rPr lang="en-US" sz="1100" i="1" dirty="0"/>
              <a:t>Personal Folder File (.</a:t>
            </a:r>
            <a:r>
              <a:rPr lang="en-US" sz="1100" i="1" dirty="0" err="1"/>
              <a:t>pst</a:t>
            </a:r>
            <a:r>
              <a:rPr lang="en-US" sz="1100" i="1" dirty="0"/>
              <a:t>)</a:t>
            </a:r>
            <a:r>
              <a:rPr lang="en-US" sz="1100" dirty="0"/>
              <a:t> for the import file </a:t>
            </a:r>
            <a:r>
              <a:rPr lang="en-US" sz="1100" dirty="0" smtClean="0"/>
              <a:t>type.</a:t>
            </a:r>
            <a:endParaRPr lang="en-US" sz="1100" dirty="0"/>
          </a:p>
          <a:p>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18</a:t>
            </a:fld>
            <a:endParaRPr lang="en-US" dirty="0"/>
          </a:p>
        </p:txBody>
      </p:sp>
      <p:pic>
        <p:nvPicPr>
          <p:cNvPr id="78850" name="Picture 2" descr="http://www.exchangedefender.com/images/mailbox_2007_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2133600"/>
            <a:ext cx="4305300" cy="3305175"/>
          </a:xfrm>
          <a:prstGeom prst="rect">
            <a:avLst/>
          </a:prstGeom>
          <a:noFill/>
          <a:extLst>
            <a:ext uri="{909E8E84-426E-40DD-AFC4-6F175D3DCCD1}">
              <a14:hiddenFill xmlns:a14="http://schemas.microsoft.com/office/drawing/2010/main">
                <a:solidFill>
                  <a:srgbClr val="FFFFFF"/>
                </a:solidFill>
              </a14:hiddenFill>
            </a:ext>
          </a:extLst>
        </p:spPr>
      </p:pic>
      <p:pic>
        <p:nvPicPr>
          <p:cNvPr id="78852" name="Picture 4" descr="http://www.exchangedefender.com/images/mailbox_2007_1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6019800"/>
            <a:ext cx="43148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444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990600"/>
            <a:ext cx="5943600" cy="4493538"/>
          </a:xfrm>
          <a:prstGeom prst="rect">
            <a:avLst/>
          </a:prstGeom>
          <a:noFill/>
        </p:spPr>
        <p:txBody>
          <a:bodyPr wrap="square" rtlCol="0">
            <a:spAutoFit/>
          </a:bodyPr>
          <a:lstStyle/>
          <a:p>
            <a:r>
              <a:rPr lang="en-US" sz="1100" b="1" dirty="0"/>
              <a:t>11.</a:t>
            </a:r>
            <a:r>
              <a:rPr lang="en-US" sz="1100" dirty="0"/>
              <a:t> Choose the desired import options and select </a:t>
            </a:r>
            <a:r>
              <a:rPr lang="en-US" sz="1100" b="1" dirty="0"/>
              <a:t>Finish</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r>
              <a:rPr lang="en-US" sz="1100" dirty="0"/>
              <a:t> </a:t>
            </a:r>
            <a:r>
              <a:rPr lang="en-US" sz="1100" dirty="0"/>
              <a:t/>
            </a:r>
            <a:br>
              <a:rPr lang="en-US" sz="1100" dirty="0"/>
            </a:br>
            <a:r>
              <a:rPr lang="en-US" sz="1100" dirty="0"/>
              <a:t/>
            </a:r>
            <a:br>
              <a:rPr lang="en-US" sz="1100" dirty="0"/>
            </a:br>
            <a:r>
              <a:rPr lang="en-US" sz="1100" dirty="0"/>
              <a:t>Congratulations, you have successfully exported and imported your Microsoft Outlook mailbox and migrated to ExchangeDefender's Exchange 2010 hosting. You can now delete the old profile if you have created a full backup and do not believe you will ever have to access it.</a:t>
            </a:r>
          </a:p>
          <a:p>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19</a:t>
            </a:fld>
            <a:endParaRPr lang="en-US" dirty="0"/>
          </a:p>
        </p:txBody>
      </p:sp>
      <p:pic>
        <p:nvPicPr>
          <p:cNvPr id="79874" name="Picture 2" descr="http://www.exchangedefender.com/images/mailbox_2007_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95400"/>
            <a:ext cx="424815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556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408628"/>
            <a:ext cx="5943600" cy="2123658"/>
          </a:xfrm>
          <a:prstGeom prst="rect">
            <a:avLst/>
          </a:prstGeom>
          <a:noFill/>
        </p:spPr>
        <p:txBody>
          <a:bodyPr wrap="square" rtlCol="0">
            <a:spAutoFit/>
          </a:bodyPr>
          <a:lstStyle/>
          <a:p>
            <a:r>
              <a:rPr lang="en-US" sz="1100" dirty="0"/>
              <a:t>The purpose of this Startup Guide is to familiarize you with ExchangeDefender's Exchange and SharePoint Hosting. ExchangeDefender provides enterprise grade Exchange 2010 and SharePoint hosting services that are redundant, reliable and protected by ExchangeDefender. With generous amount of storage and full flexibility of all Exchange and SharePoint features combined with the control panel that any client can use, ExchangeDefender delivers a powerful communication and collaboration platform</a:t>
            </a:r>
            <a:r>
              <a:rPr lang="en-US" sz="1100" dirty="0" smtClean="0"/>
              <a:t>.</a:t>
            </a:r>
          </a:p>
          <a:p>
            <a:endParaRPr lang="en-US" sz="1100" dirty="0"/>
          </a:p>
          <a:p>
            <a:r>
              <a:rPr lang="en-US" sz="1100" dirty="0"/>
              <a:t>Before you begin make sure you have met the following pre-requisites</a:t>
            </a:r>
            <a:r>
              <a:rPr lang="en-US" sz="1100" dirty="0" smtClean="0"/>
              <a:t>:</a:t>
            </a:r>
          </a:p>
          <a:p>
            <a:endParaRPr lang="en-US" sz="1100" dirty="0"/>
          </a:p>
          <a:p>
            <a:pPr marL="171450" indent="-171450">
              <a:buFont typeface="Arial" pitchFamily="34" charset="0"/>
              <a:buChar char="•"/>
            </a:pPr>
            <a:r>
              <a:rPr lang="en-US" sz="1100" dirty="0"/>
              <a:t>Does the client own their own domain? (Exchange hosting cannot be associated with third party email addresses such as @hotmail.com, @comcast.com, @gmail.com etc.)</a:t>
            </a:r>
          </a:p>
          <a:p>
            <a:pPr marL="171450" indent="-171450">
              <a:buFont typeface="Arial" pitchFamily="34" charset="0"/>
              <a:buChar char="•"/>
            </a:pPr>
            <a:r>
              <a:rPr lang="en-US" sz="1100" dirty="0"/>
              <a:t>Do you have the ability to manage the domain DNS settings and modify their MX record?</a:t>
            </a:r>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2</a:t>
            </a:fld>
            <a:endParaRPr lang="en-US" dirty="0"/>
          </a:p>
        </p:txBody>
      </p:sp>
      <p:sp>
        <p:nvSpPr>
          <p:cNvPr id="9" name="TextBox 8"/>
          <p:cNvSpPr txBox="1"/>
          <p:nvPr/>
        </p:nvSpPr>
        <p:spPr>
          <a:xfrm>
            <a:off x="457200" y="9906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Introduction</a:t>
            </a:r>
            <a:endParaRPr lang="en-US" sz="1600" b="1" dirty="0">
              <a:solidFill>
                <a:srgbClr val="10539C"/>
              </a:solidFill>
              <a:latin typeface="Cambria" pitchFamily="18" charset="0"/>
              <a:cs typeface="Arial" pitchFamily="34" charset="0"/>
            </a:endParaRPr>
          </a:p>
        </p:txBody>
      </p:sp>
      <p:cxnSp>
        <p:nvCxnSpPr>
          <p:cNvPr id="10" name="Straight Connector 9"/>
          <p:cNvCxnSpPr/>
          <p:nvPr/>
        </p:nvCxnSpPr>
        <p:spPr>
          <a:xfrm>
            <a:off x="533400" y="13137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57200" y="4115215"/>
            <a:ext cx="5943600" cy="938719"/>
          </a:xfrm>
          <a:prstGeom prst="rect">
            <a:avLst/>
          </a:prstGeom>
          <a:noFill/>
        </p:spPr>
        <p:txBody>
          <a:bodyPr wrap="square" rtlCol="0">
            <a:spAutoFit/>
          </a:bodyPr>
          <a:lstStyle/>
          <a:p>
            <a:r>
              <a:rPr lang="en-US" sz="1100" b="1" dirty="0"/>
              <a:t>1.</a:t>
            </a:r>
            <a:r>
              <a:rPr lang="en-US" sz="1100" dirty="0"/>
              <a:t> Please login to the ExchangeDefender Support Portal (</a:t>
            </a:r>
            <a:r>
              <a:rPr lang="en-US" sz="1100" dirty="0">
                <a:hlinkClick r:id="rId4"/>
              </a:rPr>
              <a:t>https://support.exchangedefender.com</a:t>
            </a:r>
            <a:r>
              <a:rPr lang="en-US" sz="1100" dirty="0"/>
              <a:t>) with your </a:t>
            </a:r>
            <a:r>
              <a:rPr lang="en-US" sz="1100" i="1" dirty="0"/>
              <a:t>email address</a:t>
            </a:r>
            <a:r>
              <a:rPr lang="en-US" sz="1100" dirty="0"/>
              <a:t> and a </a:t>
            </a:r>
            <a:r>
              <a:rPr lang="en-US" sz="1100" i="1" dirty="0"/>
              <a:t>password</a:t>
            </a:r>
            <a:r>
              <a:rPr lang="en-US" sz="1100" dirty="0" smtClean="0"/>
              <a:t>.</a:t>
            </a:r>
          </a:p>
          <a:p>
            <a:endParaRPr lang="en-US" sz="1100" dirty="0"/>
          </a:p>
          <a:p>
            <a:r>
              <a:rPr lang="en-US" sz="1100" b="1" dirty="0"/>
              <a:t>2.</a:t>
            </a:r>
            <a:r>
              <a:rPr lang="en-US" sz="1100" dirty="0"/>
              <a:t> Click on the </a:t>
            </a:r>
            <a:r>
              <a:rPr lang="en-US" sz="1100" b="1" dirty="0"/>
              <a:t>Service Manager</a:t>
            </a:r>
            <a:r>
              <a:rPr lang="en-US" sz="1100" dirty="0"/>
              <a:t> tab. This will bring up the </a:t>
            </a:r>
            <a:r>
              <a:rPr lang="en-US" sz="1100" i="1" dirty="0"/>
              <a:t>Service Manager Dashboard</a:t>
            </a:r>
            <a:r>
              <a:rPr lang="en-US" sz="1100" dirty="0"/>
              <a:t> from which you can order and manage all your Exchange and SharePoint services.</a:t>
            </a:r>
          </a:p>
        </p:txBody>
      </p:sp>
      <p:sp>
        <p:nvSpPr>
          <p:cNvPr id="29" name="TextBox 28"/>
          <p:cNvSpPr txBox="1"/>
          <p:nvPr/>
        </p:nvSpPr>
        <p:spPr>
          <a:xfrm>
            <a:off x="457200" y="3697187"/>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Ordering Mailboxes</a:t>
            </a:r>
            <a:endParaRPr lang="en-US" sz="1600" b="1" dirty="0">
              <a:solidFill>
                <a:srgbClr val="10539C"/>
              </a:solidFill>
              <a:latin typeface="Cambria" pitchFamily="18" charset="0"/>
              <a:cs typeface="Arial" pitchFamily="34" charset="0"/>
            </a:endParaRPr>
          </a:p>
        </p:txBody>
      </p:sp>
      <p:cxnSp>
        <p:nvCxnSpPr>
          <p:cNvPr id="30" name="Straight Connector 29"/>
          <p:cNvCxnSpPr/>
          <p:nvPr/>
        </p:nvCxnSpPr>
        <p:spPr>
          <a:xfrm>
            <a:off x="533400" y="4020352"/>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pic>
        <p:nvPicPr>
          <p:cNvPr id="10252" name="Picture 12" descr="http://www.exchangedefender.com/images/2007_1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172074"/>
            <a:ext cx="5791200" cy="1990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227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066800"/>
            <a:ext cx="5943600" cy="2631490"/>
          </a:xfrm>
          <a:prstGeom prst="rect">
            <a:avLst/>
          </a:prstGeom>
          <a:noFill/>
        </p:spPr>
        <p:txBody>
          <a:bodyPr wrap="square" rtlCol="0">
            <a:spAutoFit/>
          </a:bodyPr>
          <a:lstStyle/>
          <a:p>
            <a:r>
              <a:rPr lang="en-US" sz="1100" b="1" dirty="0"/>
              <a:t>3.</a:t>
            </a:r>
            <a:r>
              <a:rPr lang="en-US" sz="1100" dirty="0"/>
              <a:t> You can quickly subscribe to all of our services on the right in the Add Services section. Click on </a:t>
            </a:r>
            <a:r>
              <a:rPr lang="en-US" sz="1100" b="1" dirty="0"/>
              <a:t>New Exchange 2007 mailbox</a:t>
            </a:r>
            <a:r>
              <a:rPr lang="en-US" sz="1100" dirty="0"/>
              <a:t> to proceed.</a:t>
            </a:r>
          </a:p>
          <a:p>
            <a:r>
              <a:rPr lang="en-US" sz="1100" dirty="0"/>
              <a:t> </a:t>
            </a:r>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r>
              <a:rPr lang="en-US" sz="1100" dirty="0"/>
              <a:t/>
            </a:r>
            <a:br>
              <a:rPr lang="en-US" sz="1100" dirty="0"/>
            </a:br>
            <a:r>
              <a:rPr lang="en-US" sz="1100" dirty="0"/>
              <a:t/>
            </a:r>
            <a:br>
              <a:rPr lang="en-US" sz="1100" dirty="0"/>
            </a:br>
            <a:r>
              <a:rPr lang="en-US" sz="1100" b="1" dirty="0"/>
              <a:t>4.</a:t>
            </a:r>
            <a:r>
              <a:rPr lang="en-US" sz="1100" dirty="0"/>
              <a:t> Please provide the </a:t>
            </a:r>
            <a:r>
              <a:rPr lang="en-US" sz="1100" i="1" dirty="0"/>
              <a:t>Contact and Billing information</a:t>
            </a:r>
            <a:r>
              <a:rPr lang="en-US" sz="1100" dirty="0"/>
              <a:t> for this order. You will be asked to confirm your billing data, address and the usual contract terms of service agreements</a:t>
            </a:r>
            <a:r>
              <a:rPr lang="en-US" sz="1100" dirty="0" smtClean="0"/>
              <a:t>.</a:t>
            </a:r>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3</a:t>
            </a:fld>
            <a:endParaRPr lang="en-US" dirty="0"/>
          </a:p>
        </p:txBody>
      </p:sp>
      <p:pic>
        <p:nvPicPr>
          <p:cNvPr id="63490" name="Picture 2" descr="http://www.exchangedefender.com/images/2007_1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563172"/>
            <a:ext cx="3324225" cy="1495426"/>
          </a:xfrm>
          <a:prstGeom prst="rect">
            <a:avLst/>
          </a:prstGeom>
          <a:noFill/>
          <a:extLst>
            <a:ext uri="{909E8E84-426E-40DD-AFC4-6F175D3DCCD1}">
              <a14:hiddenFill xmlns:a14="http://schemas.microsoft.com/office/drawing/2010/main">
                <a:solidFill>
                  <a:srgbClr val="FFFFFF"/>
                </a:solidFill>
              </a14:hiddenFill>
            </a:ext>
          </a:extLst>
        </p:spPr>
      </p:pic>
      <p:pic>
        <p:nvPicPr>
          <p:cNvPr id="63492" name="Picture 4" descr="http://www.exchangedefender.com/images/2007_1_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369" y="3725009"/>
            <a:ext cx="5559631" cy="5038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245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066800"/>
            <a:ext cx="5943600" cy="6017032"/>
          </a:xfrm>
          <a:prstGeom prst="rect">
            <a:avLst/>
          </a:prstGeom>
          <a:noFill/>
        </p:spPr>
        <p:txBody>
          <a:bodyPr wrap="square" rtlCol="0">
            <a:spAutoFit/>
          </a:bodyPr>
          <a:lstStyle/>
          <a:p>
            <a:r>
              <a:rPr lang="en-US" sz="1100" b="1" dirty="0"/>
              <a:t>5.</a:t>
            </a:r>
            <a:r>
              <a:rPr lang="en-US" sz="1100" dirty="0"/>
              <a:t> On Step 2: Service Configuration you will actually create your mailboxes. We have worked very hard to create a simple and streamlined process for creating a mailbox with as little information as possible. Just provide the users desired </a:t>
            </a:r>
            <a:r>
              <a:rPr lang="en-US" sz="1100" i="1" dirty="0"/>
              <a:t>display name (first and last name required)</a:t>
            </a:r>
            <a:r>
              <a:rPr lang="en-US" sz="1100" dirty="0"/>
              <a:t>,</a:t>
            </a:r>
            <a:r>
              <a:rPr lang="en-US" sz="1100" i="1" dirty="0"/>
              <a:t>login name</a:t>
            </a:r>
            <a:r>
              <a:rPr lang="en-US" sz="1100" dirty="0"/>
              <a:t> (your choice), </a:t>
            </a:r>
            <a:r>
              <a:rPr lang="en-US" sz="1100" i="1" dirty="0"/>
              <a:t>email address</a:t>
            </a:r>
            <a:r>
              <a:rPr lang="en-US" sz="1100" dirty="0"/>
              <a:t> and </a:t>
            </a:r>
            <a:r>
              <a:rPr lang="en-US" sz="1100" i="1" dirty="0"/>
              <a:t>password</a:t>
            </a:r>
            <a:r>
              <a:rPr lang="en-US" sz="1100" dirty="0"/>
              <a:t>, and </a:t>
            </a:r>
            <a:r>
              <a:rPr lang="en-US" sz="1100" i="1" dirty="0"/>
              <a:t>Exchange Version (2010</a:t>
            </a:r>
            <a:r>
              <a:rPr lang="en-US" sz="1100" i="1" dirty="0" smtClean="0"/>
              <a:t>)</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r>
              <a:rPr lang="en-US" sz="1100" dirty="0"/>
              <a:t> </a:t>
            </a:r>
            <a:r>
              <a:rPr lang="en-US" sz="1100" dirty="0"/>
              <a:t/>
            </a:r>
            <a:br>
              <a:rPr lang="en-US" sz="1100" dirty="0"/>
            </a:br>
            <a:r>
              <a:rPr lang="en-US" sz="1100" dirty="0"/>
              <a:t/>
            </a:r>
            <a:br>
              <a:rPr lang="en-US" sz="1100" dirty="0"/>
            </a:br>
            <a:r>
              <a:rPr lang="en-US" sz="1100" b="1" dirty="0"/>
              <a:t>6.</a:t>
            </a:r>
            <a:r>
              <a:rPr lang="en-US" sz="1100" dirty="0"/>
              <a:t> If you are only adding one mailbox please click on </a:t>
            </a:r>
            <a:r>
              <a:rPr lang="en-US" sz="1100" b="1" dirty="0"/>
              <a:t>Review &amp; Finalize</a:t>
            </a:r>
            <a:r>
              <a:rPr lang="en-US" sz="1100" dirty="0"/>
              <a:t>. If you are ordering multiple mailboxes you don't have to go through the whole order process again, just click on </a:t>
            </a:r>
            <a:r>
              <a:rPr lang="en-US" sz="1100" b="1" dirty="0"/>
              <a:t>Add Additional Mailbox</a:t>
            </a:r>
            <a:r>
              <a:rPr lang="en-US" sz="1100" dirty="0"/>
              <a:t>. You will be prompted for mailbox configuration information and mailboxes will be added in a queue listed on the right. When done, click on </a:t>
            </a:r>
            <a:r>
              <a:rPr lang="en-US" sz="1100" b="1" dirty="0"/>
              <a:t>Review &amp; Finalize</a:t>
            </a:r>
            <a:r>
              <a:rPr lang="en-US" sz="1100" dirty="0"/>
              <a:t>.</a:t>
            </a:r>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4</a:t>
            </a:fld>
            <a:endParaRPr lang="en-US" dirty="0"/>
          </a:p>
        </p:txBody>
      </p:sp>
      <p:pic>
        <p:nvPicPr>
          <p:cNvPr id="64514" name="Picture 2" descr="http://www.exchangedefender.com/images/2007_1_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1" y="1926695"/>
            <a:ext cx="5791200" cy="4215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888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066800"/>
            <a:ext cx="5943600" cy="4662815"/>
          </a:xfrm>
          <a:prstGeom prst="rect">
            <a:avLst/>
          </a:prstGeom>
          <a:noFill/>
        </p:spPr>
        <p:txBody>
          <a:bodyPr wrap="square" rtlCol="0">
            <a:spAutoFit/>
          </a:bodyPr>
          <a:lstStyle/>
          <a:p>
            <a:r>
              <a:rPr lang="en-US" sz="1100" b="1" dirty="0"/>
              <a:t>7.</a:t>
            </a:r>
            <a:r>
              <a:rPr lang="en-US" sz="1100" dirty="0"/>
              <a:t> Review the confirmation screen which will display the list of Exchange 2010 mailboxes about to be created. If all the information in the review screen is correct, click </a:t>
            </a:r>
            <a:r>
              <a:rPr lang="en-US" sz="1100" b="1" dirty="0"/>
              <a:t>Finalize Order</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a:p>
          <a:p>
            <a:r>
              <a:rPr lang="en-US" sz="1100" dirty="0"/>
              <a:t> </a:t>
            </a:r>
            <a:r>
              <a:rPr lang="en-US" sz="1100" dirty="0"/>
              <a:t/>
            </a:r>
            <a:br>
              <a:rPr lang="en-US" sz="1100" dirty="0"/>
            </a:br>
            <a:r>
              <a:rPr lang="en-US" sz="1100" dirty="0"/>
              <a:t/>
            </a:r>
            <a:br>
              <a:rPr lang="en-US" sz="1100" dirty="0"/>
            </a:br>
            <a:r>
              <a:rPr lang="en-US" sz="1100" b="1" dirty="0"/>
              <a:t>8.</a:t>
            </a:r>
            <a:r>
              <a:rPr lang="en-US" sz="1100" dirty="0"/>
              <a:t> After the order is submitted the mailbox creation process will run in the background and typically complete within 60 seconds. After being redirected to the account listing you will see the pending accounts listed with a status </a:t>
            </a:r>
            <a:r>
              <a:rPr lang="en-US" sz="1100" i="1" dirty="0"/>
              <a:t>"Processing request".</a:t>
            </a:r>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5</a:t>
            </a:fld>
            <a:endParaRPr lang="en-US" dirty="0"/>
          </a:p>
        </p:txBody>
      </p:sp>
      <p:pic>
        <p:nvPicPr>
          <p:cNvPr id="65538" name="Picture 2" descr="http://www.exchangedefender.com/images/2007_1_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369" y="1600201"/>
            <a:ext cx="5734049" cy="3276600"/>
          </a:xfrm>
          <a:prstGeom prst="rect">
            <a:avLst/>
          </a:prstGeom>
          <a:noFill/>
          <a:extLst>
            <a:ext uri="{909E8E84-426E-40DD-AFC4-6F175D3DCCD1}">
              <a14:hiddenFill xmlns:a14="http://schemas.microsoft.com/office/drawing/2010/main">
                <a:solidFill>
                  <a:srgbClr val="FFFFFF"/>
                </a:solidFill>
              </a14:hiddenFill>
            </a:ext>
          </a:extLst>
        </p:spPr>
      </p:pic>
      <p:pic>
        <p:nvPicPr>
          <p:cNvPr id="65540" name="Picture 4" descr="http://www.exchangedefender.com/images/2007_1_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452" y="5729615"/>
            <a:ext cx="5734049" cy="1170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40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066800"/>
            <a:ext cx="5943600" cy="3985706"/>
          </a:xfrm>
          <a:prstGeom prst="rect">
            <a:avLst/>
          </a:prstGeom>
          <a:noFill/>
        </p:spPr>
        <p:txBody>
          <a:bodyPr wrap="square" rtlCol="0">
            <a:spAutoFit/>
          </a:bodyPr>
          <a:lstStyle/>
          <a:p>
            <a:r>
              <a:rPr lang="en-US" sz="1100" b="1" dirty="0"/>
              <a:t>9.</a:t>
            </a:r>
            <a:r>
              <a:rPr lang="en-US" sz="1100" dirty="0"/>
              <a:t> Within a minute you will be able to manage your mailboxes, just click on </a:t>
            </a:r>
            <a:r>
              <a:rPr lang="en-US" sz="1100" b="1" dirty="0" smtClean="0"/>
              <a:t>Refresh.</a:t>
            </a:r>
          </a:p>
          <a:p>
            <a:endParaRPr lang="en-US" sz="1100" dirty="0"/>
          </a:p>
          <a:p>
            <a:r>
              <a:rPr lang="en-US" sz="1100" b="1" dirty="0"/>
              <a:t>10.</a:t>
            </a:r>
            <a:r>
              <a:rPr lang="en-US" sz="1100" dirty="0"/>
              <a:t> To the left of each mailbox is a blue "I" info button that displays detailed user information such as server name, domain name, login credentials and Outlook download link. To the right of each user is a management dropdown with Actions that can be performed on this mailbox. Each mailbox can be modified, have additional email aliases or alias domains added, passwords changed and the mailbox can be deleted right here. You also have an option to disable a mailbox if the client has not paid for the service or should not be allowed to login to their mailbox.</a:t>
            </a:r>
          </a:p>
          <a:p>
            <a:r>
              <a:rPr lang="en-US" sz="1100" dirty="0"/>
              <a:t> </a:t>
            </a:r>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r>
              <a:rPr lang="en-US" sz="1100" dirty="0"/>
              <a:t/>
            </a:r>
            <a:br>
              <a:rPr lang="en-US" sz="1100" dirty="0"/>
            </a:br>
            <a:r>
              <a:rPr lang="en-US" sz="1100" b="1" i="1" dirty="0"/>
              <a:t>Note:</a:t>
            </a:r>
            <a:r>
              <a:rPr lang="en-US" sz="1100" i="1" dirty="0"/>
              <a:t> If you Disable a user they will not be able to send or receive mail or access their mailbox in any way.</a:t>
            </a:r>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6</a:t>
            </a:fld>
            <a:endParaRPr lang="en-US" dirty="0"/>
          </a:p>
        </p:txBody>
      </p:sp>
      <p:pic>
        <p:nvPicPr>
          <p:cNvPr id="66562" name="Picture 2" descr="http://www.exchangedefender.com/images/2007_1_1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1" y="2590800"/>
            <a:ext cx="5791200" cy="1654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093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408628"/>
            <a:ext cx="5943600" cy="1277273"/>
          </a:xfrm>
          <a:prstGeom prst="rect">
            <a:avLst/>
          </a:prstGeom>
          <a:noFill/>
        </p:spPr>
        <p:txBody>
          <a:bodyPr wrap="square" rtlCol="0">
            <a:spAutoFit/>
          </a:bodyPr>
          <a:lstStyle/>
          <a:p>
            <a:r>
              <a:rPr lang="en-US" sz="1100" b="1" dirty="0"/>
              <a:t>1.</a:t>
            </a:r>
            <a:r>
              <a:rPr lang="en-US" sz="1100" dirty="0"/>
              <a:t> To obtain the </a:t>
            </a:r>
            <a:r>
              <a:rPr lang="en-US" sz="1100" b="1" dirty="0"/>
              <a:t>Microsoft Exchange Outlook Web Access URL</a:t>
            </a:r>
            <a:r>
              <a:rPr lang="en-US" sz="1100" dirty="0"/>
              <a:t> for a mailbox, click on the icon next to the desired mailbox to display the Detailed Information section. Outlook Web Access address is available here. (See above</a:t>
            </a:r>
            <a:r>
              <a:rPr lang="en-US" sz="1100" dirty="0" smtClean="0"/>
              <a:t>).</a:t>
            </a:r>
          </a:p>
          <a:p>
            <a:endParaRPr lang="en-US" sz="1100" dirty="0"/>
          </a:p>
          <a:p>
            <a:r>
              <a:rPr lang="en-US" sz="1100" b="1" dirty="0"/>
              <a:t>2.</a:t>
            </a:r>
            <a:r>
              <a:rPr lang="en-US" sz="1100" dirty="0"/>
              <a:t>Either click on the link or navigate to the URL using Microsoft Internet Explorer (</a:t>
            </a:r>
            <a:r>
              <a:rPr lang="en-US" sz="1100" b="1" dirty="0"/>
              <a:t>Note:</a:t>
            </a:r>
            <a:r>
              <a:rPr lang="en-US" sz="1100" dirty="0"/>
              <a:t> Using any browser other than Microsoft Internet Explorer will only give you the Outlook Web Access Lite which has less features and less flexibility than the full version</a:t>
            </a:r>
            <a:r>
              <a:rPr lang="en-US" sz="1100" dirty="0" smtClean="0"/>
              <a:t>).</a:t>
            </a:r>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7</a:t>
            </a:fld>
            <a:endParaRPr lang="en-US" dirty="0"/>
          </a:p>
        </p:txBody>
      </p:sp>
      <p:sp>
        <p:nvSpPr>
          <p:cNvPr id="9" name="TextBox 8"/>
          <p:cNvSpPr txBox="1"/>
          <p:nvPr/>
        </p:nvSpPr>
        <p:spPr>
          <a:xfrm>
            <a:off x="457200" y="9906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Logging into Outlook Web Access</a:t>
            </a:r>
            <a:endParaRPr lang="en-US" sz="1600" b="1" dirty="0">
              <a:solidFill>
                <a:srgbClr val="10539C"/>
              </a:solidFill>
              <a:latin typeface="Cambria" pitchFamily="18" charset="0"/>
              <a:cs typeface="Arial" pitchFamily="34" charset="0"/>
            </a:endParaRPr>
          </a:p>
        </p:txBody>
      </p:sp>
      <p:cxnSp>
        <p:nvCxnSpPr>
          <p:cNvPr id="10" name="Straight Connector 9"/>
          <p:cNvCxnSpPr/>
          <p:nvPr/>
        </p:nvCxnSpPr>
        <p:spPr>
          <a:xfrm>
            <a:off x="533400" y="13137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pic>
        <p:nvPicPr>
          <p:cNvPr id="67586" name="Picture 2" descr="http://www.exchangedefender.com/images/owa_2010_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287" y="2690849"/>
            <a:ext cx="3324719" cy="3100351"/>
          </a:xfrm>
          <a:prstGeom prst="rect">
            <a:avLst/>
          </a:prstGeom>
          <a:noFill/>
          <a:extLst>
            <a:ext uri="{909E8E84-426E-40DD-AFC4-6F175D3DCCD1}">
              <a14:hiddenFill xmlns:a14="http://schemas.microsoft.com/office/drawing/2010/main">
                <a:solidFill>
                  <a:srgbClr val="FFFFFF"/>
                </a:solidFill>
              </a14:hiddenFill>
            </a:ext>
          </a:extLst>
        </p:spPr>
      </p:pic>
      <p:pic>
        <p:nvPicPr>
          <p:cNvPr id="67588" name="Picture 4" descr="http://www.exchangedefender.com/images/owa_2010_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893" y="5943600"/>
            <a:ext cx="3287113" cy="2561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792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408628"/>
            <a:ext cx="5943600" cy="2292935"/>
          </a:xfrm>
          <a:prstGeom prst="rect">
            <a:avLst/>
          </a:prstGeom>
          <a:noFill/>
        </p:spPr>
        <p:txBody>
          <a:bodyPr wrap="square" rtlCol="0">
            <a:spAutoFit/>
          </a:bodyPr>
          <a:lstStyle/>
          <a:p>
            <a:r>
              <a:rPr lang="en-US" sz="1100" dirty="0"/>
              <a:t>Exchange 2010 has a lot of useful features that </a:t>
            </a:r>
            <a:r>
              <a:rPr lang="en-US" sz="1100" b="1" dirty="0"/>
              <a:t>only work</a:t>
            </a:r>
            <a:r>
              <a:rPr lang="en-US" sz="1100" dirty="0"/>
              <a:t> with Outlook 2010, one of which is </a:t>
            </a:r>
            <a:r>
              <a:rPr lang="en-US" sz="1100" b="1" i="1" dirty="0"/>
              <a:t>Auto Discover</a:t>
            </a:r>
            <a:r>
              <a:rPr lang="en-US" sz="1100" dirty="0"/>
              <a:t>. Auto Discover allows Outlook to "self configure" itself using only the mailbox name, email address, password, and a autodiscover DNS record. </a:t>
            </a:r>
            <a:br>
              <a:rPr lang="en-US" sz="1100" dirty="0"/>
            </a:br>
            <a:endParaRPr lang="en-US" sz="1100" dirty="0"/>
          </a:p>
          <a:p>
            <a:r>
              <a:rPr lang="en-US" sz="1100" b="1" dirty="0"/>
              <a:t>Before</a:t>
            </a:r>
            <a:r>
              <a:rPr lang="en-US" sz="1100" dirty="0"/>
              <a:t> attempting to setup Outlook, log into your clients DNS control panel and create a CNAME record with the hostname "autodiscover" and as an example if your mailbox is on DEWEY the destination of </a:t>
            </a:r>
            <a:r>
              <a:rPr lang="en-US" sz="1100" dirty="0" smtClean="0"/>
              <a:t>autodiscover.dewey.exchangedefender.com</a:t>
            </a:r>
          </a:p>
          <a:p>
            <a:endParaRPr lang="en-US" sz="1100" dirty="0"/>
          </a:p>
          <a:p>
            <a:r>
              <a:rPr lang="en-US" sz="1100" dirty="0"/>
              <a:t>If you are not on DEWEY, you can substitute '</a:t>
            </a:r>
            <a:r>
              <a:rPr lang="en-US" sz="1100" dirty="0" err="1"/>
              <a:t>dewey</a:t>
            </a:r>
            <a:r>
              <a:rPr lang="en-US" sz="1100" dirty="0"/>
              <a:t>' for your server, </a:t>
            </a:r>
            <a:r>
              <a:rPr lang="en-US" sz="1100" dirty="0" smtClean="0"/>
              <a:t>e.g. </a:t>
            </a:r>
            <a:r>
              <a:rPr lang="en-US" sz="1100" dirty="0"/>
              <a:t>autodiscover.europe.exchangedefender.com </a:t>
            </a:r>
            <a:r>
              <a:rPr lang="en-US" sz="1100" dirty="0" smtClean="0"/>
              <a:t>.</a:t>
            </a:r>
          </a:p>
          <a:p>
            <a:endParaRPr lang="en-US" sz="1100" dirty="0"/>
          </a:p>
          <a:p>
            <a:r>
              <a:rPr lang="en-US" sz="1100" b="1" dirty="0"/>
              <a:t>1.</a:t>
            </a:r>
            <a:r>
              <a:rPr lang="en-US" sz="1100" dirty="0"/>
              <a:t> Own Web Now Exchange 2010 Hosting includes a Microsoft Outlook 2010 license. You can download the media from the </a:t>
            </a:r>
            <a:r>
              <a:rPr lang="en-US" sz="1100" i="1" dirty="0"/>
              <a:t>Service Manager</a:t>
            </a:r>
            <a:r>
              <a:rPr lang="en-US" sz="1100" dirty="0"/>
              <a:t> in the mailbox details section.</a:t>
            </a:r>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8</a:t>
            </a:fld>
            <a:endParaRPr lang="en-US" dirty="0"/>
          </a:p>
        </p:txBody>
      </p:sp>
      <p:sp>
        <p:nvSpPr>
          <p:cNvPr id="9" name="TextBox 8"/>
          <p:cNvSpPr txBox="1"/>
          <p:nvPr/>
        </p:nvSpPr>
        <p:spPr>
          <a:xfrm>
            <a:off x="457200" y="9906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Setting up Outlook 2010</a:t>
            </a:r>
            <a:endParaRPr lang="en-US" sz="1600" b="1" dirty="0">
              <a:solidFill>
                <a:srgbClr val="10539C"/>
              </a:solidFill>
              <a:latin typeface="Cambria" pitchFamily="18" charset="0"/>
              <a:cs typeface="Arial" pitchFamily="34" charset="0"/>
            </a:endParaRPr>
          </a:p>
        </p:txBody>
      </p:sp>
      <p:cxnSp>
        <p:nvCxnSpPr>
          <p:cNvPr id="10" name="Straight Connector 9"/>
          <p:cNvCxnSpPr/>
          <p:nvPr/>
        </p:nvCxnSpPr>
        <p:spPr>
          <a:xfrm>
            <a:off x="533400" y="13137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pic>
        <p:nvPicPr>
          <p:cNvPr id="68610" name="Picture 2" descr="http://www.exchangedefender.com/images/2007_1_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1" y="3701563"/>
            <a:ext cx="6019800" cy="1228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628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408628"/>
            <a:ext cx="5943600" cy="6632585"/>
          </a:xfrm>
          <a:prstGeom prst="rect">
            <a:avLst/>
          </a:prstGeom>
          <a:noFill/>
        </p:spPr>
        <p:txBody>
          <a:bodyPr wrap="square" rtlCol="0">
            <a:spAutoFit/>
          </a:bodyPr>
          <a:lstStyle/>
          <a:p>
            <a:r>
              <a:rPr lang="en-US" sz="1100" dirty="0"/>
              <a:t>The first thing you should do is access the domain's DNS control panel. Next, create a CNAME record and it should look something like this: (it may vary slightly, depending on your DNS provider)</a:t>
            </a:r>
          </a:p>
          <a:p>
            <a:r>
              <a:rPr lang="en-US" sz="1100" i="1" dirty="0"/>
              <a:t>autodiscover.domain.com IN CNAME autodiscover.louie.exchangedefender.com</a:t>
            </a:r>
            <a:r>
              <a:rPr lang="en-US" sz="1100" i="1" dirty="0" smtClean="0"/>
              <a:t>.</a:t>
            </a:r>
          </a:p>
          <a:p>
            <a:endParaRPr lang="en-US" sz="1100" dirty="0"/>
          </a:p>
          <a:p>
            <a:r>
              <a:rPr lang="en-US" sz="1100" dirty="0"/>
              <a:t>Once you have completed that step, the next recommended step before attempting to deploy Outlook 2010 is to check that the record has propagated to your end user's location. You can do this via a simple </a:t>
            </a:r>
            <a:r>
              <a:rPr lang="en-US" sz="1100" dirty="0" err="1"/>
              <a:t>nslookup</a:t>
            </a:r>
            <a:r>
              <a:rPr lang="en-US" sz="1100" dirty="0"/>
              <a:t>, as shown below</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r>
              <a:rPr lang="en-US" sz="1100" dirty="0"/>
              <a:t>This is just an example, you would be using one </a:t>
            </a:r>
            <a:r>
              <a:rPr lang="en-US" sz="1100" dirty="0" smtClean="0"/>
              <a:t>of the </a:t>
            </a:r>
            <a:r>
              <a:rPr lang="en-US" sz="1100" dirty="0"/>
              <a:t>following for your client on Exchange 2010</a:t>
            </a:r>
            <a:r>
              <a:rPr lang="en-US" sz="1100" dirty="0" smtClean="0"/>
              <a:t>:</a:t>
            </a:r>
          </a:p>
          <a:p>
            <a:endParaRPr lang="en-US" sz="1100" dirty="0"/>
          </a:p>
          <a:p>
            <a:r>
              <a:rPr lang="en-US" sz="1100" i="1" dirty="0"/>
              <a:t>autodiscover.louie.exchangedefender.com(US)</a:t>
            </a:r>
            <a:br>
              <a:rPr lang="en-US" sz="1100" i="1" dirty="0"/>
            </a:br>
            <a:r>
              <a:rPr lang="en-US" sz="1100" i="1" dirty="0"/>
              <a:t>autodiscover.della.exchagnedefender.com(UK)</a:t>
            </a:r>
            <a:br>
              <a:rPr lang="en-US" sz="1100" i="1" dirty="0"/>
            </a:br>
            <a:r>
              <a:rPr lang="en-US" sz="1100" i="1" dirty="0"/>
              <a:t>autodiscover.matilda.exchangedefender.com(AUS)</a:t>
            </a:r>
            <a:br>
              <a:rPr lang="en-US" sz="1100" i="1" dirty="0"/>
            </a:br>
            <a:r>
              <a:rPr lang="en-US" sz="1100" i="1" dirty="0"/>
              <a:t>autodiscover.rockerduck.exchangedefender.com (US</a:t>
            </a:r>
            <a:r>
              <a:rPr lang="en-US" sz="1100" i="1" dirty="0" smtClean="0"/>
              <a:t>)</a:t>
            </a:r>
            <a:endParaRPr lang="en-US" sz="1100" dirty="0" smtClean="0"/>
          </a:p>
          <a:p>
            <a:endParaRPr lang="en-US" sz="1100" dirty="0"/>
          </a:p>
          <a:p>
            <a:r>
              <a:rPr lang="en-US" sz="1100" dirty="0"/>
              <a:t>When you are ready to start mail flow to our server please make sure to point your MX record to us. Due to mail servers caching old successful MX records we highly recommend having only our MX record in place to avoid inconsistent mail delivery. That record would like the following</a:t>
            </a:r>
            <a:r>
              <a:rPr lang="en-US" sz="1100" dirty="0" smtClean="0"/>
              <a:t>:</a:t>
            </a:r>
          </a:p>
          <a:p>
            <a:endParaRPr lang="en-US" sz="1100" dirty="0"/>
          </a:p>
          <a:p>
            <a:r>
              <a:rPr lang="en-US" sz="1100" i="1" dirty="0"/>
              <a:t>domain.com IN MX 10 inbound30.exchangedefender.com.</a:t>
            </a:r>
            <a:endParaRPr lang="en-US" sz="1100" dirty="0"/>
          </a:p>
          <a:p>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9</a:t>
            </a:fld>
            <a:endParaRPr lang="en-US" dirty="0"/>
          </a:p>
        </p:txBody>
      </p:sp>
      <p:sp>
        <p:nvSpPr>
          <p:cNvPr id="9" name="TextBox 8"/>
          <p:cNvSpPr txBox="1"/>
          <p:nvPr/>
        </p:nvSpPr>
        <p:spPr>
          <a:xfrm>
            <a:off x="457200" y="9906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Autodiscover</a:t>
            </a:r>
            <a:endParaRPr lang="en-US" sz="1600" b="1" dirty="0">
              <a:solidFill>
                <a:srgbClr val="10539C"/>
              </a:solidFill>
              <a:latin typeface="Cambria" pitchFamily="18" charset="0"/>
              <a:cs typeface="Arial" pitchFamily="34" charset="0"/>
            </a:endParaRPr>
          </a:p>
        </p:txBody>
      </p:sp>
      <p:cxnSp>
        <p:nvCxnSpPr>
          <p:cNvPr id="10" name="Straight Connector 9"/>
          <p:cNvCxnSpPr/>
          <p:nvPr/>
        </p:nvCxnSpPr>
        <p:spPr>
          <a:xfrm>
            <a:off x="533400" y="13137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pic>
        <p:nvPicPr>
          <p:cNvPr id="69634" name="Picture 2" descr="http://www.exchangedefender.com/images/auto_2010_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287" y="2743200"/>
            <a:ext cx="5780314" cy="292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881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3311</TotalTime>
  <Words>458</Words>
  <Application>Microsoft Office PowerPoint</Application>
  <PresentationFormat>On-screen Show (4:3)</PresentationFormat>
  <Paragraphs>383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dc:creator>
  <cp:lastModifiedBy>Stephanie</cp:lastModifiedBy>
  <cp:revision>77</cp:revision>
  <dcterms:created xsi:type="dcterms:W3CDTF">2011-04-25T17:25:10Z</dcterms:created>
  <dcterms:modified xsi:type="dcterms:W3CDTF">2012-03-13T13:59:20Z</dcterms:modified>
</cp:coreProperties>
</file>