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29" autoAdjust="0"/>
  </p:normalViewPr>
  <p:slideViewPr>
    <p:cSldViewPr>
      <p:cViewPr>
        <p:scale>
          <a:sx n="80" d="100"/>
          <a:sy n="80" d="100"/>
        </p:scale>
        <p:origin x="-540"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support.exchangedefender.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support.exchangedefender.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support.exchangedefend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Hosted Exchange 2007</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5339923"/>
          </a:xfrm>
          <a:prstGeom prst="rect">
            <a:avLst/>
          </a:prstGeom>
          <a:noFill/>
        </p:spPr>
        <p:txBody>
          <a:bodyPr wrap="square" rtlCol="0">
            <a:spAutoFit/>
          </a:bodyPr>
          <a:lstStyle/>
          <a:p>
            <a:r>
              <a:rPr lang="en-US" sz="1100" b="1" dirty="0"/>
              <a:t>8.</a:t>
            </a:r>
            <a:r>
              <a:rPr lang="en-US" sz="1100" dirty="0"/>
              <a:t> Outlook will begin to search for "</a:t>
            </a:r>
            <a:r>
              <a:rPr lang="en-US" sz="1100" dirty="0" smtClean="0"/>
              <a:t>autodiscover.clientdomain.com“.</a:t>
            </a:r>
          </a:p>
          <a:p>
            <a:endParaRPr lang="en-US" sz="1100" dirty="0" smtClean="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b="1" dirty="0"/>
              <a:t>9.</a:t>
            </a:r>
            <a:r>
              <a:rPr lang="en-US" sz="1100" dirty="0"/>
              <a:t> Once Outlook connects to the Autodiscover IP, the client will warn that a </a:t>
            </a:r>
            <a:r>
              <a:rPr lang="en-US" sz="1100" dirty="0" err="1"/>
              <a:t>referal</a:t>
            </a:r>
            <a:r>
              <a:rPr lang="en-US" sz="1100" dirty="0"/>
              <a:t> is taking place. Select "Don't ask me about this website again" and select Allow.</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10</a:t>
            </a:fld>
            <a:endParaRPr lang="en-US" dirty="0"/>
          </a:p>
        </p:txBody>
      </p:sp>
      <p:pic>
        <p:nvPicPr>
          <p:cNvPr id="53250" name="Picture 2" descr="http://www.exchangedefender.com/images/setup_2007_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295400"/>
            <a:ext cx="5600700" cy="4426361"/>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http://www.exchangedefender.com/images/setup_2007_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6477000"/>
            <a:ext cx="45529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355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5509200"/>
          </a:xfrm>
          <a:prstGeom prst="rect">
            <a:avLst/>
          </a:prstGeom>
          <a:noFill/>
        </p:spPr>
        <p:txBody>
          <a:bodyPr wrap="square" rtlCol="0">
            <a:spAutoFit/>
          </a:bodyPr>
          <a:lstStyle/>
          <a:p>
            <a:r>
              <a:rPr lang="en-US" sz="1100" b="1" dirty="0"/>
              <a:t>10.</a:t>
            </a:r>
            <a:r>
              <a:rPr lang="en-US" sz="1100" dirty="0"/>
              <a:t> </a:t>
            </a:r>
            <a:r>
              <a:rPr lang="en-US" sz="1100" dirty="0" smtClean="0"/>
              <a:t>Outlook </a:t>
            </a:r>
            <a:r>
              <a:rPr lang="en-US" sz="1100" dirty="0"/>
              <a:t>should prompt for user Authentication; Fill in DEWEY\Username for the username and the mailbox password</a:t>
            </a:r>
            <a:r>
              <a:rPr lang="en-US" sz="1100" dirty="0" smtClean="0"/>
              <a:t>.</a:t>
            </a:r>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b="1" dirty="0"/>
              <a:t>Note:</a:t>
            </a:r>
            <a:r>
              <a:rPr lang="en-US" sz="1100" dirty="0"/>
              <a:t> DEWEY is just used as an example. You should place the NT domain provided to you when you signed up for Exchange Hosting</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11</a:t>
            </a:fld>
            <a:endParaRPr lang="en-US" dirty="0"/>
          </a:p>
        </p:txBody>
      </p:sp>
      <p:pic>
        <p:nvPicPr>
          <p:cNvPr id="54274" name="Picture 2" descr="http://www.exchangedefender.com/images/setup_2007_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96" y="1447800"/>
            <a:ext cx="5667004" cy="447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009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5509200"/>
          </a:xfrm>
          <a:prstGeom prst="rect">
            <a:avLst/>
          </a:prstGeom>
          <a:noFill/>
        </p:spPr>
        <p:txBody>
          <a:bodyPr wrap="square" rtlCol="0">
            <a:spAutoFit/>
          </a:bodyPr>
          <a:lstStyle/>
          <a:p>
            <a:r>
              <a:rPr lang="en-US" sz="1100" b="1" dirty="0"/>
              <a:t>11.</a:t>
            </a:r>
            <a:r>
              <a:rPr lang="en-US" sz="1100" dirty="0"/>
              <a:t> If everything was configured correctly, you should see a success message</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dirty="0"/>
              <a:t>Congratulations, you can skip the below steps and begin "Migrating Mailbox Content"</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12</a:t>
            </a:fld>
            <a:endParaRPr lang="en-US" dirty="0"/>
          </a:p>
        </p:txBody>
      </p:sp>
      <p:pic>
        <p:nvPicPr>
          <p:cNvPr id="55298" name="Picture 2" descr="http://www.exchangedefender.com/images/setup_2007_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26" y="1295400"/>
            <a:ext cx="59055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463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3477875"/>
          </a:xfrm>
          <a:prstGeom prst="rect">
            <a:avLst/>
          </a:prstGeom>
          <a:noFill/>
        </p:spPr>
        <p:txBody>
          <a:bodyPr wrap="square" rtlCol="0">
            <a:spAutoFit/>
          </a:bodyPr>
          <a:lstStyle/>
          <a:p>
            <a:r>
              <a:rPr lang="en-US" sz="1100" dirty="0"/>
              <a:t>If you </a:t>
            </a:r>
            <a:r>
              <a:rPr lang="en-US" sz="1100" b="1" u="sng" dirty="0"/>
              <a:t>cannot use Autodiscover</a:t>
            </a:r>
            <a:r>
              <a:rPr lang="en-US" sz="1100" dirty="0"/>
              <a:t>, you can follow the below steps to manually setup the Outlook Profile</a:t>
            </a:r>
            <a:r>
              <a:rPr lang="en-US" sz="1100" dirty="0" smtClean="0"/>
              <a:t>.</a:t>
            </a:r>
          </a:p>
          <a:p>
            <a:endParaRPr lang="en-US" sz="1100" dirty="0"/>
          </a:p>
          <a:p>
            <a:r>
              <a:rPr lang="en-US" sz="1100" b="1" dirty="0"/>
              <a:t>1.</a:t>
            </a:r>
            <a:r>
              <a:rPr lang="en-US" sz="1100" dirty="0"/>
              <a:t> Check </a:t>
            </a:r>
            <a:r>
              <a:rPr lang="en-US" sz="1100" i="1" dirty="0"/>
              <a:t>Manually configure server settings or additional server types</a:t>
            </a:r>
            <a:r>
              <a:rPr lang="en-US" sz="1100" dirty="0" smtClean="0"/>
              <a:t>.</a:t>
            </a:r>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r>
              <a:rPr lang="en-US" sz="1100" b="1" dirty="0"/>
              <a:t>2.</a:t>
            </a:r>
            <a:r>
              <a:rPr lang="en-US" sz="1100" dirty="0"/>
              <a:t> Select </a:t>
            </a:r>
            <a:r>
              <a:rPr lang="en-US" sz="1100" i="1" dirty="0"/>
              <a:t>Microsoft Exchange</a:t>
            </a:r>
            <a:r>
              <a:rPr lang="en-US" sz="1100" dirty="0"/>
              <a:t> for the Email Service type</a:t>
            </a:r>
            <a:r>
              <a:rPr lang="en-US" sz="1100" dirty="0" smtClean="0"/>
              <a:t>.</a:t>
            </a:r>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b="1" dirty="0"/>
              <a:t>3.</a:t>
            </a:r>
            <a:r>
              <a:rPr lang="en-US" sz="1100" dirty="0"/>
              <a:t> Enter in the Exchange Server FQDN and username (Without the domain name) and select </a:t>
            </a:r>
            <a:r>
              <a:rPr lang="en-US" sz="1100" b="1" dirty="0"/>
              <a:t>More Settings</a:t>
            </a:r>
            <a:r>
              <a:rPr lang="en-US" sz="1100" dirty="0"/>
              <a:t>. Both are available from OWN Support Portal (</a:t>
            </a:r>
            <a:r>
              <a:rPr lang="en-US" sz="1100" dirty="0">
                <a:hlinkClick r:id="rId4"/>
              </a:rPr>
              <a:t>https://support.exchangedefender.com</a:t>
            </a:r>
            <a:r>
              <a:rPr lang="en-US" sz="1100" dirty="0"/>
              <a:t>) under the </a:t>
            </a:r>
            <a:r>
              <a:rPr lang="en-US" sz="1100" i="1" dirty="0"/>
              <a:t>Service Manager</a:t>
            </a:r>
            <a:r>
              <a:rPr lang="en-US" sz="1100" dirty="0"/>
              <a:t> tab, </a:t>
            </a:r>
            <a:r>
              <a:rPr lang="en-US" sz="1100" i="1" dirty="0"/>
              <a:t>Exchange Hosting</a:t>
            </a:r>
            <a:r>
              <a:rPr lang="en-US" sz="1100" dirty="0"/>
              <a:t> section.</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13</a:t>
            </a:fld>
            <a:endParaRPr lang="en-US" dirty="0"/>
          </a:p>
        </p:txBody>
      </p:sp>
      <p:pic>
        <p:nvPicPr>
          <p:cNvPr id="56322" name="Picture 2" descr="http://www.exchangedefender.com/images/auto_2007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14500"/>
            <a:ext cx="4038600" cy="844435"/>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http://www.exchangedefender.com/images/auto_2007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048000"/>
            <a:ext cx="49149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56326" name="Picture 6" descr="http://www.exchangedefender.com/images/auto_2007_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449178"/>
            <a:ext cx="57150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551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5847755"/>
          </a:xfrm>
          <a:prstGeom prst="rect">
            <a:avLst/>
          </a:prstGeom>
          <a:noFill/>
        </p:spPr>
        <p:txBody>
          <a:bodyPr wrap="square" rtlCol="0">
            <a:spAutoFit/>
          </a:bodyPr>
          <a:lstStyle/>
          <a:p>
            <a:r>
              <a:rPr lang="en-US" sz="1100" b="1" dirty="0"/>
              <a:t>4.</a:t>
            </a:r>
            <a:r>
              <a:rPr lang="en-US" sz="1100" dirty="0"/>
              <a:t> Navigate to the </a:t>
            </a:r>
            <a:r>
              <a:rPr lang="en-US" sz="1100" i="1" dirty="0"/>
              <a:t>Connection</a:t>
            </a:r>
            <a:r>
              <a:rPr lang="en-US" sz="1100" dirty="0"/>
              <a:t> tab and then select </a:t>
            </a:r>
            <a:r>
              <a:rPr lang="en-US" sz="1100" i="1" dirty="0"/>
              <a:t>Connect to Microsoft Exchange using HTTP</a:t>
            </a:r>
            <a:r>
              <a:rPr lang="en-US" sz="1100" dirty="0"/>
              <a:t>. Click </a:t>
            </a:r>
            <a:r>
              <a:rPr lang="en-US" sz="1100" b="1" dirty="0"/>
              <a:t>Exchange Proxy Settings</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r>
              <a:rPr lang="en-US" sz="1100" b="1" dirty="0"/>
              <a:t>5.</a:t>
            </a:r>
            <a:r>
              <a:rPr lang="en-US" sz="1100" dirty="0"/>
              <a:t> Enter in the Exchange server FQDN under the Proxy Server. Enable </a:t>
            </a:r>
            <a:r>
              <a:rPr lang="en-US" sz="1100" i="1" dirty="0"/>
              <a:t>Connecting via HTTP first</a:t>
            </a:r>
            <a:r>
              <a:rPr lang="en-US" sz="1100" dirty="0"/>
              <a:t> on fast and slow networks and set the authentication type to </a:t>
            </a:r>
            <a:r>
              <a:rPr lang="en-US" sz="1100" i="1" dirty="0"/>
              <a:t>Basic</a:t>
            </a:r>
            <a:r>
              <a:rPr lang="en-US" sz="1100" dirty="0"/>
              <a:t>. Submit the changes and click </a:t>
            </a:r>
            <a:r>
              <a:rPr lang="en-US" sz="1100" b="1" dirty="0"/>
              <a:t>OK</a:t>
            </a:r>
            <a:r>
              <a:rPr lang="en-US" sz="1100" dirty="0"/>
              <a:t> to finish adding the new profile. </a:t>
            </a:r>
            <a:r>
              <a:rPr lang="en-US" sz="1100" i="1" dirty="0"/>
              <a:t>Note: Choosing to Connect using SSL only is enough, you do not need to specify any proxy servers.</a:t>
            </a:r>
            <a:endParaRPr lang="en-US" sz="1100" dirty="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14</a:t>
            </a:fld>
            <a:endParaRPr lang="en-US" dirty="0"/>
          </a:p>
        </p:txBody>
      </p:sp>
      <p:pic>
        <p:nvPicPr>
          <p:cNvPr id="57346" name="Picture 2" descr="http://www.exchangedefender.com/images/auto_2007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3371850" cy="4181475"/>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http://www.exchangedefender.com/images/auto_2007_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553200"/>
            <a:ext cx="3886200" cy="216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76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5339923"/>
          </a:xfrm>
          <a:prstGeom prst="rect">
            <a:avLst/>
          </a:prstGeom>
          <a:noFill/>
        </p:spPr>
        <p:txBody>
          <a:bodyPr wrap="square" rtlCol="0">
            <a:spAutoFit/>
          </a:bodyPr>
          <a:lstStyle/>
          <a:p>
            <a:r>
              <a:rPr lang="en-US" sz="1100" b="1" dirty="0"/>
              <a:t>6.</a:t>
            </a:r>
            <a:r>
              <a:rPr lang="en-US" sz="1100" dirty="0"/>
              <a:t> On the profile listing screen, ensure </a:t>
            </a:r>
            <a:r>
              <a:rPr lang="en-US" sz="1100" i="1" dirty="0"/>
              <a:t>"Prompt for profile to be used"</a:t>
            </a:r>
            <a:r>
              <a:rPr lang="en-US" sz="1100" dirty="0"/>
              <a:t> is selected</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r>
              <a:rPr lang="en-US" sz="1100" b="1" dirty="0"/>
              <a:t>7.</a:t>
            </a:r>
            <a:r>
              <a:rPr lang="en-US" sz="1100" dirty="0"/>
              <a:t> Start Outlook 2007/2010 and select the newly created profile (Hosted Exchange</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r>
              <a:rPr lang="en-US" sz="1100" b="1" dirty="0"/>
              <a:t>8.</a:t>
            </a:r>
            <a:r>
              <a:rPr lang="en-US" sz="1100" dirty="0"/>
              <a:t> When the password authentication box appears, set the username to </a:t>
            </a:r>
            <a:r>
              <a:rPr lang="en-US" sz="1100" i="1" dirty="0"/>
              <a:t>"DOMAIN\username"</a:t>
            </a:r>
            <a:r>
              <a:rPr lang="en-US" sz="1100" dirty="0"/>
              <a:t>. Your </a:t>
            </a:r>
            <a:r>
              <a:rPr lang="en-US" sz="1100" i="1" dirty="0"/>
              <a:t>domain</a:t>
            </a:r>
            <a:r>
              <a:rPr lang="en-US" sz="1100" dirty="0"/>
              <a:t> and </a:t>
            </a:r>
            <a:r>
              <a:rPr lang="en-US" sz="1100" i="1" dirty="0"/>
              <a:t>username</a:t>
            </a:r>
            <a:r>
              <a:rPr lang="en-US" sz="1100" dirty="0"/>
              <a:t> information are available in the OWN Support Portal (</a:t>
            </a:r>
            <a:r>
              <a:rPr lang="en-US" sz="1100" dirty="0">
                <a:hlinkClick r:id="rId4"/>
              </a:rPr>
              <a:t>https://support.exchangedefender.com</a:t>
            </a:r>
            <a:r>
              <a:rPr lang="en-US" sz="1100" dirty="0"/>
              <a:t>) under the </a:t>
            </a:r>
            <a:r>
              <a:rPr lang="en-US" sz="1100" i="1" dirty="0"/>
              <a:t>Service Manager</a:t>
            </a:r>
            <a:r>
              <a:rPr lang="en-US" sz="1100" dirty="0"/>
              <a:t> tab, </a:t>
            </a:r>
            <a:r>
              <a:rPr lang="en-US" sz="1100" i="1" dirty="0"/>
              <a:t>Exchange Hosting</a:t>
            </a:r>
            <a:r>
              <a:rPr lang="en-US" sz="1100" dirty="0"/>
              <a:t> section.</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15</a:t>
            </a:fld>
            <a:endParaRPr lang="en-US" dirty="0"/>
          </a:p>
        </p:txBody>
      </p:sp>
      <p:pic>
        <p:nvPicPr>
          <p:cNvPr id="58370" name="Picture 2" descr="http://www.exchangedefender.com/images/auto_2007_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95400"/>
            <a:ext cx="30670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http://www.exchangedefender.com/images/auto_2007_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24200"/>
            <a:ext cx="3962401" cy="2053245"/>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http://www.exchangedefender.com/images/auto_2007_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1" y="6096000"/>
            <a:ext cx="3962400" cy="257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810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4662815"/>
          </a:xfrm>
          <a:prstGeom prst="rect">
            <a:avLst/>
          </a:prstGeom>
          <a:noFill/>
        </p:spPr>
        <p:txBody>
          <a:bodyPr wrap="square" rtlCol="0">
            <a:spAutoFit/>
          </a:bodyPr>
          <a:lstStyle/>
          <a:p>
            <a:r>
              <a:rPr lang="en-US" sz="1100" b="1" dirty="0"/>
              <a:t>1.</a:t>
            </a:r>
            <a:r>
              <a:rPr lang="en-US" sz="1100" dirty="0"/>
              <a:t> Start Outlook 2007/2010 and select the old user profile</a:t>
            </a:r>
            <a:r>
              <a:rPr lang="en-US" sz="1100" dirty="0" smtClean="0"/>
              <a:t>.</a:t>
            </a:r>
          </a:p>
          <a:p>
            <a:endParaRPr lang="en-US" sz="1100" dirty="0"/>
          </a:p>
          <a:p>
            <a:r>
              <a:rPr lang="en-US" sz="1100" b="1" dirty="0"/>
              <a:t>2.</a:t>
            </a:r>
            <a:r>
              <a:rPr lang="en-US" sz="1100" dirty="0"/>
              <a:t> Select </a:t>
            </a:r>
            <a:r>
              <a:rPr lang="en-US" sz="1100" i="1" dirty="0"/>
              <a:t>File</a:t>
            </a:r>
            <a:r>
              <a:rPr lang="en-US" sz="1100" dirty="0"/>
              <a:t>, then </a:t>
            </a:r>
            <a:r>
              <a:rPr lang="en-US" sz="1100" i="1" dirty="0"/>
              <a:t>Import and Export</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r>
              <a:rPr lang="en-US" sz="1100" b="1" dirty="0"/>
              <a:t>3.</a:t>
            </a:r>
            <a:r>
              <a:rPr lang="en-US" sz="1100" dirty="0"/>
              <a:t> Select </a:t>
            </a:r>
            <a:r>
              <a:rPr lang="en-US" sz="1100" i="1" dirty="0"/>
              <a:t>Export to a File</a:t>
            </a:r>
            <a:r>
              <a:rPr lang="en-US" sz="1100" dirty="0"/>
              <a:t>.</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16</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Migrating Mailbox Content</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59394" name="Picture 2" descr="http://www.exchangedefender.com/images/mailbox_2007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76450"/>
            <a:ext cx="1628775" cy="3257550"/>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http://www.exchangedefender.com/images/mailbox_2007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943600"/>
            <a:ext cx="3504210" cy="270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444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066800"/>
            <a:ext cx="5943600" cy="6186309"/>
          </a:xfrm>
          <a:prstGeom prst="rect">
            <a:avLst/>
          </a:prstGeom>
          <a:noFill/>
        </p:spPr>
        <p:txBody>
          <a:bodyPr wrap="square" rtlCol="0">
            <a:spAutoFit/>
          </a:bodyPr>
          <a:lstStyle/>
          <a:p>
            <a:r>
              <a:rPr lang="en-US" sz="1100" b="1" dirty="0"/>
              <a:t>4.</a:t>
            </a:r>
            <a:r>
              <a:rPr lang="en-US" sz="1100" dirty="0"/>
              <a:t> Select </a:t>
            </a:r>
            <a:r>
              <a:rPr lang="en-US" sz="1100" i="1" dirty="0"/>
              <a:t>Personal Folder File for the type of file</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b="1" dirty="0"/>
              <a:t>5.</a:t>
            </a:r>
            <a:r>
              <a:rPr lang="en-US" sz="1100" dirty="0"/>
              <a:t> Select the mailbox for the export and select </a:t>
            </a:r>
            <a:r>
              <a:rPr lang="en-US" sz="1100" i="1" dirty="0"/>
              <a:t>Include Subfolders.</a:t>
            </a:r>
            <a:r>
              <a:rPr lang="en-US" sz="1100" dirty="0"/>
              <a:t> This will ensure we export all the contents of your mailbox including calendars, contacts and notes</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r>
              <a:rPr lang="en-US" sz="1100" b="1" dirty="0"/>
              <a:t>6.</a:t>
            </a:r>
            <a:r>
              <a:rPr lang="en-US" sz="1100" dirty="0"/>
              <a:t> Select the export location and the duplicate options as illustrated below. Accepting the defaults is sufficient.</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17</a:t>
            </a:fld>
            <a:endParaRPr lang="en-US" dirty="0"/>
          </a:p>
        </p:txBody>
      </p:sp>
      <p:pic>
        <p:nvPicPr>
          <p:cNvPr id="60418" name="Picture 2" descr="http://www.exchangedefender.com/images/mailbox_2007_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371600"/>
            <a:ext cx="262890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http://www.exchangedefender.com/images/mailbox_2007_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059" y="3200400"/>
            <a:ext cx="3953741" cy="2934826"/>
          </a:xfrm>
          <a:prstGeom prst="rect">
            <a:avLst/>
          </a:prstGeom>
          <a:noFill/>
          <a:extLst>
            <a:ext uri="{909E8E84-426E-40DD-AFC4-6F175D3DCCD1}">
              <a14:hiddenFill xmlns:a14="http://schemas.microsoft.com/office/drawing/2010/main">
                <a:solidFill>
                  <a:srgbClr val="FFFFFF"/>
                </a:solidFill>
              </a14:hiddenFill>
            </a:ext>
          </a:extLst>
        </p:spPr>
      </p:pic>
      <p:pic>
        <p:nvPicPr>
          <p:cNvPr id="60422" name="Picture 6" descr="http://www.exchangedefender.com/images/mailbox_2007_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634" y="6934200"/>
            <a:ext cx="3925166" cy="148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500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066800"/>
            <a:ext cx="5943600" cy="5339923"/>
          </a:xfrm>
          <a:prstGeom prst="rect">
            <a:avLst/>
          </a:prstGeom>
          <a:noFill/>
        </p:spPr>
        <p:txBody>
          <a:bodyPr wrap="square" rtlCol="0">
            <a:spAutoFit/>
          </a:bodyPr>
          <a:lstStyle/>
          <a:p>
            <a:r>
              <a:rPr lang="en-US" sz="1100" b="1" dirty="0"/>
              <a:t>7.</a:t>
            </a:r>
            <a:r>
              <a:rPr lang="en-US" sz="1100" dirty="0"/>
              <a:t>Once the export has completed (it may take a while) close Microsoft Outlook and start Microsoft Outlook with the new Hosted Exchange profile</a:t>
            </a:r>
            <a:r>
              <a:rPr lang="en-US" sz="1100" dirty="0" smtClean="0"/>
              <a:t>.</a:t>
            </a:r>
          </a:p>
          <a:p>
            <a:endParaRPr lang="en-US" sz="1100" dirty="0"/>
          </a:p>
          <a:p>
            <a:r>
              <a:rPr lang="en-US" sz="1100" b="1" dirty="0"/>
              <a:t>8.</a:t>
            </a:r>
            <a:r>
              <a:rPr lang="en-US" sz="1100" dirty="0"/>
              <a:t> Select </a:t>
            </a:r>
            <a:r>
              <a:rPr lang="en-US" sz="1100" i="1" dirty="0"/>
              <a:t>File</a:t>
            </a:r>
            <a:r>
              <a:rPr lang="en-US" sz="1100" dirty="0"/>
              <a:t>, then </a:t>
            </a:r>
            <a:r>
              <a:rPr lang="en-US" sz="1100" i="1" dirty="0"/>
              <a:t>Import and Export</a:t>
            </a:r>
            <a:r>
              <a:rPr lang="en-US" sz="1100" dirty="0"/>
              <a:t> (Refer to Step 2 image</a:t>
            </a:r>
            <a:r>
              <a:rPr lang="en-US" sz="1100" dirty="0" smtClean="0"/>
              <a:t>).</a:t>
            </a:r>
          </a:p>
          <a:p>
            <a:endParaRPr lang="en-US" sz="1100" dirty="0"/>
          </a:p>
          <a:p>
            <a:r>
              <a:rPr lang="en-US" sz="1100" b="1" dirty="0"/>
              <a:t>9.</a:t>
            </a:r>
            <a:r>
              <a:rPr lang="en-US" sz="1100" dirty="0"/>
              <a:t> Select </a:t>
            </a:r>
            <a:r>
              <a:rPr lang="en-US" sz="1100" i="1" dirty="0"/>
              <a:t>Import from another program or file</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r>
              <a:rPr lang="en-US" sz="1100" b="1" dirty="0"/>
              <a:t>10.</a:t>
            </a:r>
            <a:r>
              <a:rPr lang="en-US" sz="1100" dirty="0"/>
              <a:t> Select </a:t>
            </a:r>
            <a:r>
              <a:rPr lang="en-US" sz="1100" i="1" dirty="0"/>
              <a:t>Personal Folder File (.</a:t>
            </a:r>
            <a:r>
              <a:rPr lang="en-US" sz="1100" i="1" dirty="0" err="1"/>
              <a:t>pst</a:t>
            </a:r>
            <a:r>
              <a:rPr lang="en-US" sz="1100" i="1" dirty="0"/>
              <a:t>)</a:t>
            </a:r>
            <a:r>
              <a:rPr lang="en-US" sz="1100" dirty="0"/>
              <a:t> for the import file </a:t>
            </a:r>
            <a:r>
              <a:rPr lang="en-US" sz="1100" dirty="0" smtClean="0"/>
              <a:t>type.</a:t>
            </a:r>
            <a:endParaRPr lang="en-US" sz="1100" dirty="0"/>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18</a:t>
            </a:fld>
            <a:endParaRPr lang="en-US" dirty="0"/>
          </a:p>
        </p:txBody>
      </p:sp>
      <p:pic>
        <p:nvPicPr>
          <p:cNvPr id="61442" name="Picture 2" descr="http://www.exchangedefender.com/images/mailbox_2007_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286000"/>
            <a:ext cx="43053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61444" name="Picture 4" descr="http://www.exchangedefender.com/images/mailbox_2007_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6172200"/>
            <a:ext cx="43148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95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066800"/>
            <a:ext cx="5943600" cy="4493538"/>
          </a:xfrm>
          <a:prstGeom prst="rect">
            <a:avLst/>
          </a:prstGeom>
          <a:noFill/>
        </p:spPr>
        <p:txBody>
          <a:bodyPr wrap="square" rtlCol="0">
            <a:spAutoFit/>
          </a:bodyPr>
          <a:lstStyle/>
          <a:p>
            <a:r>
              <a:rPr lang="en-US" sz="1100" b="1" dirty="0"/>
              <a:t>11.</a:t>
            </a:r>
            <a:r>
              <a:rPr lang="en-US" sz="1100" dirty="0"/>
              <a:t> Choose the desired import options and select </a:t>
            </a:r>
            <a:r>
              <a:rPr lang="en-US" sz="1100" b="1" dirty="0"/>
              <a:t>Finish</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dirty="0"/>
              <a:t>Congratulations, you have successfully exported and imported your Microsoft Outlook mailbox and migrated to Own Web Now's Exchange 2007/2010 hosting. You can now delete the old profile if you have created a full backup and do not believe you will ever have to access it.</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19</a:t>
            </a:fld>
            <a:endParaRPr lang="en-US" dirty="0"/>
          </a:p>
        </p:txBody>
      </p:sp>
      <p:pic>
        <p:nvPicPr>
          <p:cNvPr id="62466" name="Picture 2" descr="http://www.exchangedefender.com/images/mailbox_2007_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1371600"/>
            <a:ext cx="42481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54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2123658"/>
          </a:xfrm>
          <a:prstGeom prst="rect">
            <a:avLst/>
          </a:prstGeom>
          <a:noFill/>
        </p:spPr>
        <p:txBody>
          <a:bodyPr wrap="square" rtlCol="0">
            <a:spAutoFit/>
          </a:bodyPr>
          <a:lstStyle/>
          <a:p>
            <a:r>
              <a:rPr lang="en-US" sz="1100" dirty="0"/>
              <a:t>The purpose of this Startup Guide is to familiarize you with ExchangeDefender's Exchange and SharePoint Hosting. ExchangeDefender provides enterprise grade Exchange 2007 and SharePoint hosting services that are redundant, reliable and protected by ExchangeDefender. With generous amount of storage and full flexibility of all Exchange and SharePoint features combined with the control panel that any client can use, ExchangeDefender delivers a powerful communication and collaboration platform</a:t>
            </a:r>
            <a:r>
              <a:rPr lang="en-US" sz="1100" dirty="0" smtClean="0"/>
              <a:t>.</a:t>
            </a:r>
          </a:p>
          <a:p>
            <a:endParaRPr lang="en-US" sz="1100" dirty="0"/>
          </a:p>
          <a:p>
            <a:r>
              <a:rPr lang="en-US" sz="1100" dirty="0"/>
              <a:t>Before you begin make sure you have met the following pre-requisites</a:t>
            </a:r>
            <a:r>
              <a:rPr lang="en-US" sz="1100" dirty="0" smtClean="0"/>
              <a:t>:</a:t>
            </a:r>
          </a:p>
          <a:p>
            <a:endParaRPr lang="en-US" sz="1100" dirty="0"/>
          </a:p>
          <a:p>
            <a:pPr marL="171450" indent="-171450">
              <a:buFont typeface="Arial" pitchFamily="34" charset="0"/>
              <a:buChar char="•"/>
            </a:pPr>
            <a:r>
              <a:rPr lang="en-US" sz="1100" dirty="0"/>
              <a:t>Does the client own their own domain? (Exchange hosting cannot be associated with third party email addresses such as @hotmail.com, @comcast.com, @gmail.com etc.)</a:t>
            </a:r>
          </a:p>
          <a:p>
            <a:pPr marL="171450" indent="-171450">
              <a:buFont typeface="Arial" pitchFamily="34" charset="0"/>
              <a:buChar char="•"/>
            </a:pPr>
            <a:r>
              <a:rPr lang="en-US" sz="1100" dirty="0"/>
              <a:t>Do you have the ability to manage the domain DNS settings and modify their MX record?</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Introduction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200" y="4048542"/>
            <a:ext cx="5943600" cy="938719"/>
          </a:xfrm>
          <a:prstGeom prst="rect">
            <a:avLst/>
          </a:prstGeom>
          <a:noFill/>
        </p:spPr>
        <p:txBody>
          <a:bodyPr wrap="square" rtlCol="0">
            <a:spAutoFit/>
          </a:bodyPr>
          <a:lstStyle/>
          <a:p>
            <a:r>
              <a:rPr lang="en-US" sz="1100" b="1" dirty="0"/>
              <a:t>1.</a:t>
            </a:r>
            <a:r>
              <a:rPr lang="en-US" sz="1100" dirty="0"/>
              <a:t> Please login to the ExchangeDefender Support Portal (</a:t>
            </a:r>
            <a:r>
              <a:rPr lang="en-US" sz="1100" dirty="0">
                <a:hlinkClick r:id="rId4"/>
              </a:rPr>
              <a:t>https://support.exchangedefender.com</a:t>
            </a:r>
            <a:r>
              <a:rPr lang="en-US" sz="1100" dirty="0"/>
              <a:t>) with your </a:t>
            </a:r>
            <a:r>
              <a:rPr lang="en-US" sz="1100" i="1" dirty="0"/>
              <a:t>email address</a:t>
            </a:r>
            <a:r>
              <a:rPr lang="en-US" sz="1100" dirty="0"/>
              <a:t> and a </a:t>
            </a:r>
            <a:r>
              <a:rPr lang="en-US" sz="1100" i="1" dirty="0"/>
              <a:t>password</a:t>
            </a:r>
            <a:r>
              <a:rPr lang="en-US" sz="1100" dirty="0" smtClean="0"/>
              <a:t>.</a:t>
            </a:r>
          </a:p>
          <a:p>
            <a:endParaRPr lang="en-US" sz="1100" dirty="0"/>
          </a:p>
          <a:p>
            <a:r>
              <a:rPr lang="en-US" sz="1100" b="1" dirty="0"/>
              <a:t>2.</a:t>
            </a:r>
            <a:r>
              <a:rPr lang="en-US" sz="1100" dirty="0"/>
              <a:t> Click on the </a:t>
            </a:r>
            <a:r>
              <a:rPr lang="en-US" sz="1100" b="1" dirty="0"/>
              <a:t>Service Manager</a:t>
            </a:r>
            <a:r>
              <a:rPr lang="en-US" sz="1100" dirty="0"/>
              <a:t> tab. This will bring up the </a:t>
            </a:r>
            <a:r>
              <a:rPr lang="en-US" sz="1100" i="1" dirty="0"/>
              <a:t>Service Manager Dashboard</a:t>
            </a:r>
            <a:r>
              <a:rPr lang="en-US" sz="1100" dirty="0"/>
              <a:t> from which you can order and manage all your Exchange and SharePoint services.</a:t>
            </a:r>
          </a:p>
        </p:txBody>
      </p:sp>
      <p:sp>
        <p:nvSpPr>
          <p:cNvPr id="29" name="TextBox 28"/>
          <p:cNvSpPr txBox="1"/>
          <p:nvPr/>
        </p:nvSpPr>
        <p:spPr>
          <a:xfrm>
            <a:off x="457200" y="3630514"/>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Ordering Mailboxes</a:t>
            </a:r>
            <a:endParaRPr lang="en-US" sz="1600" b="1" dirty="0">
              <a:solidFill>
                <a:srgbClr val="10539C"/>
              </a:solidFill>
              <a:latin typeface="Cambria" pitchFamily="18" charset="0"/>
              <a:cs typeface="Arial" pitchFamily="34" charset="0"/>
            </a:endParaRPr>
          </a:p>
        </p:txBody>
      </p:sp>
      <p:cxnSp>
        <p:nvCxnSpPr>
          <p:cNvPr id="30" name="Straight Connector 29"/>
          <p:cNvCxnSpPr/>
          <p:nvPr/>
        </p:nvCxnSpPr>
        <p:spPr>
          <a:xfrm>
            <a:off x="533400" y="3953679"/>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0252" name="Picture 12" descr="http://www.exchangedefender.com/images/2007_1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105401"/>
            <a:ext cx="5791200" cy="199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sp>
        <p:nvSpPr>
          <p:cNvPr id="28" name="TextBox 27"/>
          <p:cNvSpPr txBox="1"/>
          <p:nvPr/>
        </p:nvSpPr>
        <p:spPr>
          <a:xfrm>
            <a:off x="457200" y="1066800"/>
            <a:ext cx="5943600" cy="2292935"/>
          </a:xfrm>
          <a:prstGeom prst="rect">
            <a:avLst/>
          </a:prstGeom>
          <a:noFill/>
        </p:spPr>
        <p:txBody>
          <a:bodyPr wrap="square" rtlCol="0">
            <a:spAutoFit/>
          </a:bodyPr>
          <a:lstStyle/>
          <a:p>
            <a:r>
              <a:rPr lang="en-US" sz="1100" b="1" dirty="0"/>
              <a:t>3.</a:t>
            </a:r>
            <a:r>
              <a:rPr lang="en-US" sz="1100" dirty="0"/>
              <a:t> You can quickly subscribe to all of our services on the right in the Add Services section. Click on </a:t>
            </a:r>
            <a:r>
              <a:rPr lang="en-US" sz="1100" b="1" dirty="0"/>
              <a:t>New Exchange 2007 mailbox</a:t>
            </a:r>
            <a:r>
              <a:rPr lang="en-US" sz="1100" dirty="0"/>
              <a:t> to proceed</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b="1" dirty="0"/>
              <a:t>4.</a:t>
            </a:r>
            <a:r>
              <a:rPr lang="en-US" sz="1100" dirty="0"/>
              <a:t> Please provide the </a:t>
            </a:r>
            <a:r>
              <a:rPr lang="en-US" sz="1100" i="1" dirty="0"/>
              <a:t>Contact and Billing information</a:t>
            </a:r>
            <a:r>
              <a:rPr lang="en-US" sz="1100" dirty="0"/>
              <a:t> for this order. You will be asked to confirm your billing data, address and the usual contract terms of service agreements</a:t>
            </a:r>
          </a:p>
        </p:txBody>
      </p:sp>
      <p:pic>
        <p:nvPicPr>
          <p:cNvPr id="46082" name="Picture 2" descr="http://www.exchangedefender.com/images/2007_1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07413"/>
            <a:ext cx="2895599" cy="1302606"/>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http://www.exchangedefender.com/images/2007_1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55" y="3429000"/>
            <a:ext cx="554946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3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sp>
        <p:nvSpPr>
          <p:cNvPr id="28" name="TextBox 27"/>
          <p:cNvSpPr txBox="1"/>
          <p:nvPr/>
        </p:nvSpPr>
        <p:spPr>
          <a:xfrm>
            <a:off x="457200" y="1066800"/>
            <a:ext cx="5943600" cy="6017032"/>
          </a:xfrm>
          <a:prstGeom prst="rect">
            <a:avLst/>
          </a:prstGeom>
          <a:noFill/>
        </p:spPr>
        <p:txBody>
          <a:bodyPr wrap="square" rtlCol="0">
            <a:spAutoFit/>
          </a:bodyPr>
          <a:lstStyle/>
          <a:p>
            <a:r>
              <a:rPr lang="en-US" sz="1100" b="1" dirty="0"/>
              <a:t>5.</a:t>
            </a:r>
            <a:r>
              <a:rPr lang="en-US" sz="1100" dirty="0"/>
              <a:t> On Step 2: Service Configuration you will actually create your mailboxes. We have worked very hard to create a simple and streamlined process for creating a mailbox with as little information as possible. Just provide the users desired </a:t>
            </a:r>
            <a:r>
              <a:rPr lang="en-US" sz="1100" i="1" dirty="0"/>
              <a:t>display name (first and last name required)</a:t>
            </a:r>
            <a:r>
              <a:rPr lang="en-US" sz="1100" dirty="0"/>
              <a:t>,</a:t>
            </a:r>
            <a:r>
              <a:rPr lang="en-US" sz="1100" i="1" dirty="0"/>
              <a:t>login name</a:t>
            </a:r>
            <a:r>
              <a:rPr lang="en-US" sz="1100" dirty="0"/>
              <a:t> (your choice), </a:t>
            </a:r>
            <a:r>
              <a:rPr lang="en-US" sz="1100" i="1" dirty="0"/>
              <a:t>email address</a:t>
            </a:r>
            <a:r>
              <a:rPr lang="en-US" sz="1100" dirty="0"/>
              <a:t> and </a:t>
            </a:r>
            <a:r>
              <a:rPr lang="en-US" sz="1100" i="1" dirty="0"/>
              <a:t>password</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b="1" dirty="0"/>
              <a:t>6.</a:t>
            </a:r>
            <a:r>
              <a:rPr lang="en-US" sz="1100" dirty="0"/>
              <a:t> If you are only adding one mailbox please click on </a:t>
            </a:r>
            <a:r>
              <a:rPr lang="en-US" sz="1100" b="1" dirty="0"/>
              <a:t>Review &amp; Finalize</a:t>
            </a:r>
            <a:r>
              <a:rPr lang="en-US" sz="1100" dirty="0"/>
              <a:t>. If you are ordering multiple mailboxes you don't have to go through the whole order process again, just click on </a:t>
            </a:r>
            <a:r>
              <a:rPr lang="en-US" sz="1100" b="1" dirty="0"/>
              <a:t>Add Additional Mailbox</a:t>
            </a:r>
            <a:r>
              <a:rPr lang="en-US" sz="1100" dirty="0"/>
              <a:t>. You will be prompted for mailbox configuration information and mailboxes will be added in a queue listed on the right. When done, click on </a:t>
            </a:r>
            <a:r>
              <a:rPr lang="en-US" sz="1100" b="1" dirty="0"/>
              <a:t>Review &amp; Finalize</a:t>
            </a:r>
            <a:r>
              <a:rPr lang="en-US" sz="1100" dirty="0"/>
              <a:t>.</a:t>
            </a:r>
          </a:p>
        </p:txBody>
      </p:sp>
      <p:pic>
        <p:nvPicPr>
          <p:cNvPr id="47106" name="Picture 2" descr="http://www.exchangedefender.com/images/2007_1_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1981200"/>
            <a:ext cx="5867400" cy="427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80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5</a:t>
            </a:fld>
            <a:endParaRPr lang="en-US" dirty="0"/>
          </a:p>
        </p:txBody>
      </p:sp>
      <p:sp>
        <p:nvSpPr>
          <p:cNvPr id="28" name="TextBox 27"/>
          <p:cNvSpPr txBox="1"/>
          <p:nvPr/>
        </p:nvSpPr>
        <p:spPr>
          <a:xfrm>
            <a:off x="457200" y="1066800"/>
            <a:ext cx="5943600" cy="5509200"/>
          </a:xfrm>
          <a:prstGeom prst="rect">
            <a:avLst/>
          </a:prstGeom>
          <a:noFill/>
        </p:spPr>
        <p:txBody>
          <a:bodyPr wrap="square" rtlCol="0">
            <a:spAutoFit/>
          </a:bodyPr>
          <a:lstStyle/>
          <a:p>
            <a:r>
              <a:rPr lang="en-US" sz="1100" b="1" dirty="0"/>
              <a:t>10.</a:t>
            </a:r>
            <a:r>
              <a:rPr lang="en-US" sz="1100" dirty="0"/>
              <a:t> To the left of each mailbox is a blue "I" info button that displays detailed user information such as server name, domain name, login credentials and Outlook download link. To the right of each user is a management dropdown with Actions that can be performed on this mailbox. Each mailbox can be modified, have additional email aliases or alias domains added, passwords changed and the mailbox can be deleted right here. You also have an option to disable a mailbox if the client has not paid for the service or should not be allowed to login to their mailbox.</a:t>
            </a:r>
          </a:p>
          <a:p>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dirty="0"/>
              <a:t/>
            </a:r>
            <a:br>
              <a:rPr lang="en-US" sz="1100" dirty="0"/>
            </a:br>
            <a:r>
              <a:rPr lang="en-US" sz="1100" dirty="0"/>
              <a:t/>
            </a:r>
            <a:br>
              <a:rPr lang="en-US" sz="1100" dirty="0"/>
            </a:br>
            <a:r>
              <a:rPr lang="en-US" sz="1100" b="1" i="1" dirty="0"/>
              <a:t>Note:</a:t>
            </a:r>
            <a:r>
              <a:rPr lang="en-US" sz="1100" i="1" dirty="0"/>
              <a:t> If you Disable a user they will not be able to send or receive mail or access their mailbox in any way.</a:t>
            </a:r>
          </a:p>
          <a:p>
            <a:endParaRPr lang="en-US" sz="1100" i="1" dirty="0"/>
          </a:p>
          <a:p>
            <a:endParaRPr lang="en-US" sz="1100" i="1" dirty="0" smtClean="0"/>
          </a:p>
          <a:p>
            <a:endParaRPr lang="en-US" sz="1100" i="1" dirty="0"/>
          </a:p>
          <a:p>
            <a:endParaRPr lang="en-US" sz="1100" i="1" dirty="0" smtClean="0"/>
          </a:p>
          <a:p>
            <a:endParaRPr lang="en-US" sz="1100" i="1" dirty="0"/>
          </a:p>
          <a:p>
            <a:endParaRPr lang="en-US" sz="1100" i="1" dirty="0" smtClean="0"/>
          </a:p>
          <a:p>
            <a:endParaRPr lang="en-US" sz="1100" i="1" dirty="0"/>
          </a:p>
          <a:p>
            <a:endParaRPr lang="en-US" sz="1100" i="1" dirty="0" smtClean="0"/>
          </a:p>
          <a:p>
            <a:endParaRPr lang="en-US" sz="1100" i="1" dirty="0"/>
          </a:p>
          <a:p>
            <a:endParaRPr lang="en-US" sz="1100" i="1" dirty="0" smtClean="0"/>
          </a:p>
          <a:p>
            <a:endParaRPr lang="en-US" sz="1100" dirty="0"/>
          </a:p>
        </p:txBody>
      </p:sp>
      <p:pic>
        <p:nvPicPr>
          <p:cNvPr id="48134" name="Picture 6" descr="http://www.exchangedefender.com/images/2007_1_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2286000"/>
            <a:ext cx="5867400"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045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1277273"/>
          </a:xfrm>
          <a:prstGeom prst="rect">
            <a:avLst/>
          </a:prstGeom>
          <a:noFill/>
        </p:spPr>
        <p:txBody>
          <a:bodyPr wrap="square" rtlCol="0">
            <a:spAutoFit/>
          </a:bodyPr>
          <a:lstStyle/>
          <a:p>
            <a:r>
              <a:rPr lang="en-US" sz="1100" b="1" dirty="0"/>
              <a:t>1.</a:t>
            </a:r>
            <a:r>
              <a:rPr lang="en-US" sz="1100" dirty="0"/>
              <a:t> To obtain the </a:t>
            </a:r>
            <a:r>
              <a:rPr lang="en-US" sz="1100" b="1" dirty="0"/>
              <a:t>Microsoft Exchange Outlook Web Access URL</a:t>
            </a:r>
            <a:r>
              <a:rPr lang="en-US" sz="1100" dirty="0"/>
              <a:t> for a mailbox, click on the icon next to the desired mailbox to display the Detailed Information section. Outlook Web Access address is available here. (See above</a:t>
            </a:r>
            <a:r>
              <a:rPr lang="en-US" sz="1100" dirty="0" smtClean="0"/>
              <a:t>).</a:t>
            </a:r>
          </a:p>
          <a:p>
            <a:endParaRPr lang="en-US" sz="1100" dirty="0"/>
          </a:p>
          <a:p>
            <a:r>
              <a:rPr lang="en-US" sz="1100" b="1" dirty="0"/>
              <a:t>2.</a:t>
            </a:r>
            <a:r>
              <a:rPr lang="en-US" sz="1100" dirty="0"/>
              <a:t>Either click on the link or navigate to the URL using Microsoft Internet Explorer (</a:t>
            </a:r>
            <a:r>
              <a:rPr lang="en-US" sz="1100" b="1" dirty="0"/>
              <a:t>Note:</a:t>
            </a:r>
            <a:r>
              <a:rPr lang="en-US" sz="1100" dirty="0"/>
              <a:t> Using any browser other than Microsoft Internet Explorer will only give you the Outlook Web Access Lite which has less features and less flexibility than the full version</a:t>
            </a:r>
            <a:r>
              <a:rPr lang="en-US" sz="1100" dirty="0" smtClean="0"/>
              <a:t>).</a:t>
            </a: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6</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Logging into Outlook Web Access</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49154" name="Picture 2" descr="http://www.exchangedefender.com/images/owa_2007_2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704704"/>
            <a:ext cx="3381375" cy="3067050"/>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http://www.exchangedefender.com/images/owa_2007_2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5838058"/>
            <a:ext cx="3381375"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1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5509200"/>
          </a:xfrm>
          <a:prstGeom prst="rect">
            <a:avLst/>
          </a:prstGeom>
          <a:noFill/>
        </p:spPr>
        <p:txBody>
          <a:bodyPr wrap="square" rtlCol="0">
            <a:spAutoFit/>
          </a:bodyPr>
          <a:lstStyle/>
          <a:p>
            <a:r>
              <a:rPr lang="en-US" sz="1100" dirty="0"/>
              <a:t>Exchange 2007/2010 has a lot of useful features that </a:t>
            </a:r>
            <a:r>
              <a:rPr lang="en-US" sz="1100" b="1" dirty="0"/>
              <a:t>only work</a:t>
            </a:r>
            <a:r>
              <a:rPr lang="en-US" sz="1100" dirty="0"/>
              <a:t> with Outlook 2007/2010, one of which is </a:t>
            </a:r>
            <a:r>
              <a:rPr lang="en-US" sz="1100" b="1" i="1" dirty="0"/>
              <a:t>Auto Discover</a:t>
            </a:r>
            <a:r>
              <a:rPr lang="en-US" sz="1100" dirty="0"/>
              <a:t>. Auto Discover allows Outlook to "self configure" itself using only the mailbox name, email address, password, and a autodiscover DNS record. </a:t>
            </a:r>
            <a:br>
              <a:rPr lang="en-US" sz="1100" dirty="0"/>
            </a:br>
            <a:endParaRPr lang="en-US" sz="1100" dirty="0"/>
          </a:p>
          <a:p>
            <a:r>
              <a:rPr lang="en-US" sz="1100" b="1" dirty="0"/>
              <a:t>Before</a:t>
            </a:r>
            <a:r>
              <a:rPr lang="en-US" sz="1100" dirty="0"/>
              <a:t> attempting to setup Outlook, log into your clients DNS control panel and create a CNAME record with the hostname "autodiscover" and as an example if your mailbox is on DEWEY the destination of </a:t>
            </a:r>
            <a:r>
              <a:rPr lang="en-US" sz="1100" dirty="0" smtClean="0"/>
              <a:t>autodiscover.dewey.exchangedefender.com</a:t>
            </a:r>
          </a:p>
          <a:p>
            <a:endParaRPr lang="en-US" sz="1100" dirty="0"/>
          </a:p>
          <a:p>
            <a:r>
              <a:rPr lang="en-US" sz="1100" dirty="0"/>
              <a:t>If you are not on DEWEY, you can substitute '</a:t>
            </a:r>
            <a:r>
              <a:rPr lang="en-US" sz="1100" dirty="0" err="1"/>
              <a:t>dewey</a:t>
            </a:r>
            <a:r>
              <a:rPr lang="en-US" sz="1100" dirty="0"/>
              <a:t>' for your server, </a:t>
            </a:r>
            <a:r>
              <a:rPr lang="en-US" sz="1100" dirty="0" err="1"/>
              <a:t>eg</a:t>
            </a:r>
            <a:r>
              <a:rPr lang="en-US" sz="1100" dirty="0"/>
              <a:t> autodiscover.europe.exchangedefender.com </a:t>
            </a:r>
            <a:r>
              <a:rPr lang="en-US" sz="1100" dirty="0" smtClean="0"/>
              <a:t>.</a:t>
            </a:r>
          </a:p>
          <a:p>
            <a:endParaRPr lang="en-US" sz="1100" dirty="0"/>
          </a:p>
          <a:p>
            <a:r>
              <a:rPr lang="en-US" sz="1100" b="1" dirty="0"/>
              <a:t>1.</a:t>
            </a:r>
            <a:r>
              <a:rPr lang="en-US" sz="1100" dirty="0"/>
              <a:t> Own Web Now Exchange 2007/2010 Hosting includes a Microsoft Outlook 2007/2010 license. You can download the media from the </a:t>
            </a:r>
            <a:r>
              <a:rPr lang="en-US" sz="1100" i="1" dirty="0"/>
              <a:t>Service Manager</a:t>
            </a:r>
            <a:r>
              <a:rPr lang="en-US" sz="1100" dirty="0"/>
              <a:t> in the mailbox details section</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r>
              <a:rPr lang="en-US" sz="1100" b="1" dirty="0"/>
              <a:t>2.</a:t>
            </a:r>
            <a:r>
              <a:rPr lang="en-US" sz="1100" dirty="0"/>
              <a:t> If you already have Microsoft Outlook installed please confirm that it's closed and open your </a:t>
            </a:r>
            <a:r>
              <a:rPr lang="en-US" sz="1100" i="1" dirty="0"/>
              <a:t>Microsoft Windows Control Panel</a:t>
            </a:r>
            <a:r>
              <a:rPr lang="en-US" sz="1100" dirty="0" smtClean="0"/>
              <a:t>.</a:t>
            </a:r>
          </a:p>
          <a:p>
            <a:endParaRPr lang="en-US" sz="1100" dirty="0"/>
          </a:p>
          <a:p>
            <a:r>
              <a:rPr lang="en-US" sz="1100" b="1" dirty="0"/>
              <a:t>3.</a:t>
            </a:r>
            <a:r>
              <a:rPr lang="en-US" sz="1100" dirty="0"/>
              <a:t> Double click on the </a:t>
            </a:r>
            <a:r>
              <a:rPr lang="en-US" sz="1100" dirty="0" err="1"/>
              <a:t>the</a:t>
            </a:r>
            <a:r>
              <a:rPr lang="en-US" sz="1100" dirty="0"/>
              <a:t> </a:t>
            </a:r>
            <a:r>
              <a:rPr lang="en-US" sz="1100" b="1" dirty="0"/>
              <a:t>Mail</a:t>
            </a:r>
            <a:r>
              <a:rPr lang="en-US" sz="1100" dirty="0"/>
              <a:t> icon</a:t>
            </a:r>
            <a:r>
              <a:rPr lang="en-US" sz="1100" dirty="0" smtClean="0"/>
              <a:t>.</a:t>
            </a:r>
          </a:p>
          <a:p>
            <a:endParaRPr lang="en-US" sz="1100" dirty="0"/>
          </a:p>
          <a:p>
            <a:endParaRPr lang="en-US" sz="1100" dirty="0" smtClean="0"/>
          </a:p>
          <a:p>
            <a:endParaRPr lang="en-US" sz="1100" dirty="0"/>
          </a:p>
          <a:p>
            <a:endParaRPr lang="en-US" sz="1100" dirty="0" smtClean="0"/>
          </a:p>
          <a:p>
            <a:r>
              <a:rPr lang="en-US" sz="1100" b="1" dirty="0"/>
              <a:t>4.</a:t>
            </a:r>
            <a:r>
              <a:rPr lang="en-US" sz="1100" dirty="0"/>
              <a:t> Click on </a:t>
            </a:r>
            <a:r>
              <a:rPr lang="en-US" sz="1100" b="1" dirty="0"/>
              <a:t>Show Profiles</a:t>
            </a:r>
            <a:r>
              <a:rPr lang="en-US" sz="1100" dirty="0"/>
              <a:t>. In order to minimize data loss we recommend creating an alternate (new) profile for your Own Web Now Exchange 2007/2010 mailbox.</a:t>
            </a:r>
          </a:p>
          <a:p>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7</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Setting Up Outlook 2007/2010</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50178" name="Picture 2" descr="http://www.exchangedefender.com/images/2007_1_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41" y="3733800"/>
            <a:ext cx="5842660" cy="1192380"/>
          </a:xfrm>
          <a:prstGeom prst="rect">
            <a:avLst/>
          </a:prstGeom>
          <a:noFill/>
          <a:extLst>
            <a:ext uri="{909E8E84-426E-40DD-AFC4-6F175D3DCCD1}">
              <a14:hiddenFill xmlns:a14="http://schemas.microsoft.com/office/drawing/2010/main">
                <a:solidFill>
                  <a:srgbClr val="FFFFFF"/>
                </a:solidFill>
              </a14:hiddenFill>
            </a:ext>
          </a:extLst>
        </p:spPr>
      </p:pic>
      <p:pic>
        <p:nvPicPr>
          <p:cNvPr id="50180" name="Picture 4" descr="http://www.exchangedefender.com/images/setup_2007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5668803"/>
            <a:ext cx="2428875" cy="466726"/>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http://www.exchangedefender.com/images/setup_2007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10" y="6781800"/>
            <a:ext cx="3810000" cy="82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86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2631490"/>
          </a:xfrm>
          <a:prstGeom prst="rect">
            <a:avLst/>
          </a:prstGeom>
          <a:noFill/>
        </p:spPr>
        <p:txBody>
          <a:bodyPr wrap="square" rtlCol="0">
            <a:spAutoFit/>
          </a:bodyPr>
          <a:lstStyle/>
          <a:p>
            <a:r>
              <a:rPr lang="en-US" sz="1100" b="1" dirty="0"/>
              <a:t>5.</a:t>
            </a:r>
            <a:r>
              <a:rPr lang="en-US" sz="1100" dirty="0"/>
              <a:t> Click </a:t>
            </a:r>
            <a:r>
              <a:rPr lang="en-US" sz="1100" b="1" dirty="0"/>
              <a:t>Add</a:t>
            </a:r>
            <a:r>
              <a:rPr lang="en-US" sz="1100" dirty="0"/>
              <a:t> to create the new profile</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b="1" dirty="0"/>
              <a:t>6.</a:t>
            </a:r>
            <a:r>
              <a:rPr lang="en-US" sz="1100" dirty="0"/>
              <a:t> Name the new profile. For example, Hosted Exchange.</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8</a:t>
            </a:fld>
            <a:endParaRPr lang="en-US" dirty="0"/>
          </a:p>
        </p:txBody>
      </p:sp>
      <p:pic>
        <p:nvPicPr>
          <p:cNvPr id="51202" name="Picture 2" descr="http://www.exchangedefender.com/images/setup_2007_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4" y="1295400"/>
            <a:ext cx="2867025" cy="1809751"/>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ttp://www.exchangedefender.com/images/setup_2007_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4" y="3657599"/>
            <a:ext cx="301942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3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430887"/>
          </a:xfrm>
          <a:prstGeom prst="rect">
            <a:avLst/>
          </a:prstGeom>
          <a:noFill/>
        </p:spPr>
        <p:txBody>
          <a:bodyPr wrap="square" rtlCol="0">
            <a:spAutoFit/>
          </a:bodyPr>
          <a:lstStyle/>
          <a:p>
            <a:r>
              <a:rPr lang="en-US" sz="1100" b="1" dirty="0"/>
              <a:t>7.</a:t>
            </a:r>
            <a:r>
              <a:rPr lang="en-US" sz="1100" dirty="0"/>
              <a:t> Type in the user's full name, email address, mailbox password and click Next. This will attempt to locate the autodiscover record created </a:t>
            </a:r>
            <a:r>
              <a:rPr lang="en-US" sz="1100" dirty="0" smtClean="0"/>
              <a:t>earlier.</a:t>
            </a: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9</a:t>
            </a:fld>
            <a:endParaRPr lang="en-US" dirty="0"/>
          </a:p>
        </p:txBody>
      </p:sp>
      <p:pic>
        <p:nvPicPr>
          <p:cNvPr id="52226" name="Picture 2" descr="http://www.exchangedefender.com/images/setup_2007_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520166"/>
            <a:ext cx="5219700" cy="412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860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3277</TotalTime>
  <Words>236</Words>
  <Application>Microsoft Office PowerPoint</Application>
  <PresentationFormat>On-screen Show (4:3)</PresentationFormat>
  <Paragraphs>384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74</cp:revision>
  <dcterms:created xsi:type="dcterms:W3CDTF">2011-04-25T17:25:10Z</dcterms:created>
  <dcterms:modified xsi:type="dcterms:W3CDTF">2012-03-13T13:24:54Z</dcterms:modified>
</cp:coreProperties>
</file>