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65" r:id="rId4"/>
    <p:sldId id="266" r:id="rId5"/>
    <p:sldId id="267" r:id="rId6"/>
    <p:sldId id="268" r:id="rId7"/>
    <p:sldId id="269" r:id="rId8"/>
    <p:sldId id="271" r:id="rId9"/>
    <p:sldId id="270"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9" autoAdjust="0"/>
  </p:normalViewPr>
  <p:slideViewPr>
    <p:cSldViewPr>
      <p:cViewPr>
        <p:scale>
          <a:sx n="80" d="100"/>
          <a:sy n="80" d="100"/>
        </p:scale>
        <p:origin x="-678" y="-33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wnwebnow.com/go/GettingStarted-XDSYNC.php"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www.exchangedefender.com/"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www.exchangedefender.com/support_deployment_guide.ph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www.exchangedefender.com/support_deployment_guide.ph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hyperlink" Target="http://www.exchangedefender.com/features_client_software.php"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admin.exchangedefender.com/"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2590800"/>
            <a:ext cx="5486400" cy="646331"/>
          </a:xfrm>
          <a:prstGeom prst="rect">
            <a:avLst/>
          </a:prstGeom>
          <a:noFill/>
        </p:spPr>
        <p:txBody>
          <a:bodyPr wrap="square" rtlCol="0">
            <a:spAutoFit/>
          </a:bodyPr>
          <a:lstStyle/>
          <a:p>
            <a:r>
              <a:rPr lang="en-US" sz="3600" spc="-300" dirty="0" smtClean="0">
                <a:solidFill>
                  <a:srgbClr val="10539C"/>
                </a:solidFill>
                <a:latin typeface="Univers LT Std 57 Cn" pitchFamily="34" charset="0"/>
                <a:ea typeface="Tahoma" pitchFamily="34" charset="0"/>
                <a:cs typeface="Arial" pitchFamily="34" charset="0"/>
              </a:rPr>
              <a:t>ExchangeDefender</a:t>
            </a:r>
            <a:endParaRPr lang="en-US" sz="3600" spc="-300" dirty="0">
              <a:solidFill>
                <a:srgbClr val="10539C"/>
              </a:solidFill>
              <a:latin typeface="Univers LT Std 57 Cn" pitchFamily="34" charset="0"/>
              <a:ea typeface="Tahoma" pitchFamily="34" charset="0"/>
              <a:cs typeface="Arial" pitchFamily="34" charset="0"/>
            </a:endParaRPr>
          </a:p>
        </p:txBody>
      </p:sp>
      <p:sp>
        <p:nvSpPr>
          <p:cNvPr id="13" name="TextBox 12"/>
          <p:cNvSpPr txBox="1"/>
          <p:nvPr/>
        </p:nvSpPr>
        <p:spPr>
          <a:xfrm>
            <a:off x="457200" y="3043535"/>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Deployment</a:t>
            </a:r>
            <a:r>
              <a:rPr lang="en-US" sz="2400" spc="-150" dirty="0" smtClean="0">
                <a:solidFill>
                  <a:schemeClr val="bg1">
                    <a:lumMod val="50000"/>
                  </a:schemeClr>
                </a:solidFill>
                <a:latin typeface="Arial" pitchFamily="34" charset="0"/>
                <a:ea typeface="Tahoma" pitchFamily="34" charset="0"/>
                <a:cs typeface="Arial" pitchFamily="34" charset="0"/>
              </a:rPr>
              <a:t> </a:t>
            </a:r>
            <a:r>
              <a:rPr lang="en-US" sz="2400" spc="-150" dirty="0" smtClean="0">
                <a:solidFill>
                  <a:schemeClr val="bg1">
                    <a:lumMod val="50000"/>
                  </a:schemeClr>
                </a:solidFill>
                <a:latin typeface="Arial" pitchFamily="34" charset="0"/>
                <a:ea typeface="Tahoma" pitchFamily="34" charset="0"/>
                <a:cs typeface="Arial" pitchFamily="34" charset="0"/>
              </a:rPr>
              <a:t>Guide</a:t>
            </a:r>
            <a:endParaRPr lang="en-US" sz="2400" spc="-150" dirty="0">
              <a:solidFill>
                <a:schemeClr val="bg1">
                  <a:lumMod val="50000"/>
                </a:schemeClr>
              </a:solidFill>
              <a:latin typeface="Arial" pitchFamily="34" charset="0"/>
              <a:ea typeface="Tahoma" pitchFamily="34" charset="0"/>
              <a:cs typeface="Arial" pitchFamily="34" charset="0"/>
            </a:endParaRPr>
          </a:p>
        </p:txBody>
      </p:sp>
      <p:sp>
        <p:nvSpPr>
          <p:cNvPr id="2" name="TextBox 1"/>
          <p:cNvSpPr txBox="1"/>
          <p:nvPr/>
        </p:nvSpPr>
        <p:spPr>
          <a:xfrm rot="10800000" flipV="1">
            <a:off x="340426" y="8417986"/>
            <a:ext cx="4876800" cy="461665"/>
          </a:xfrm>
          <a:prstGeom prst="rect">
            <a:avLst/>
          </a:prstGeom>
          <a:noFill/>
        </p:spPr>
        <p:txBody>
          <a:bodyPr wrap="square" rtlCol="0">
            <a:spAutoFit/>
          </a:bodyPr>
          <a:lstStyle/>
          <a:p>
            <a:r>
              <a:rPr lang="en-US" sz="1200" dirty="0" smtClean="0">
                <a:solidFill>
                  <a:srgbClr val="10539C"/>
                </a:solidFill>
                <a:latin typeface="Arial Unicode MS" pitchFamily="34" charset="-128"/>
                <a:ea typeface="Arial Unicode MS" pitchFamily="34" charset="-128"/>
                <a:cs typeface="Arial Unicode MS" pitchFamily="34" charset="-128"/>
              </a:rPr>
              <a:t>For the latest version of this document please go to: </a:t>
            </a:r>
            <a:r>
              <a:rPr lang="en-US" sz="1200" i="1" dirty="0" smtClean="0">
                <a:solidFill>
                  <a:srgbClr val="10539C"/>
                </a:solidFill>
                <a:latin typeface="Arial Unicode MS" pitchFamily="34" charset="-128"/>
                <a:ea typeface="Arial Unicode MS" pitchFamily="34" charset="-128"/>
                <a:cs typeface="Arial Unicode MS" pitchFamily="34" charset="-128"/>
              </a:rPr>
              <a:t>http://</a:t>
            </a:r>
            <a:r>
              <a:rPr lang="en-US" sz="1200" i="1" dirty="0" smtClean="0">
                <a:solidFill>
                  <a:srgbClr val="10539C"/>
                </a:solidFill>
                <a:latin typeface="Arial Unicode MS" pitchFamily="34" charset="-128"/>
                <a:ea typeface="Arial Unicode MS" pitchFamily="34" charset="-128"/>
                <a:cs typeface="Arial Unicode MS" pitchFamily="34" charset="-128"/>
              </a:rPr>
              <a:t>www.exchangedefender.com/documentation.php</a:t>
            </a:r>
            <a:endParaRPr lang="en-US" sz="1200" i="1" dirty="0">
              <a:solidFill>
                <a:srgbClr val="10539C"/>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3" name="TextBox 2"/>
          <p:cNvSpPr txBox="1"/>
          <p:nvPr/>
        </p:nvSpPr>
        <p:spPr>
          <a:xfrm>
            <a:off x="457199" y="1066800"/>
            <a:ext cx="5943600" cy="1200329"/>
          </a:xfrm>
          <a:prstGeom prst="rect">
            <a:avLst/>
          </a:prstGeom>
          <a:noFill/>
        </p:spPr>
        <p:txBody>
          <a:bodyPr wrap="square" rtlCol="0">
            <a:spAutoFit/>
          </a:bodyPr>
          <a:lstStyle/>
          <a:p>
            <a:r>
              <a:rPr lang="en-US" sz="1200" b="1" dirty="0"/>
              <a:t>7.</a:t>
            </a:r>
            <a:r>
              <a:rPr lang="en-US" sz="1200" dirty="0"/>
              <a:t> Congratulations, you have enabled ExchangeDefender SMTP Security protection on your domain. Please allow for up to an hour for the new configuration to propagate to all of ExchangeDefender servers and proceed to the next section on configuring your infrastructure. If you've chosen to create users using </a:t>
            </a:r>
            <a:r>
              <a:rPr lang="en-US" sz="1200" i="1" dirty="0"/>
              <a:t>XDSYNC LDAP</a:t>
            </a:r>
            <a:r>
              <a:rPr lang="en-US" sz="1200" dirty="0"/>
              <a:t> tool for ExchangeDefender, please refer to this </a:t>
            </a:r>
            <a:r>
              <a:rPr lang="en-US" sz="1200" i="1" dirty="0">
                <a:hlinkClick r:id="rId3"/>
              </a:rPr>
              <a:t>document</a:t>
            </a:r>
            <a:r>
              <a:rPr lang="en-US" sz="1200" dirty="0"/>
              <a:t> now.</a:t>
            </a:r>
            <a:endParaRPr lang="en-US" sz="1200" dirty="0" smtClean="0"/>
          </a:p>
          <a:p>
            <a:endParaRPr lang="en-US" sz="12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10</a:t>
            </a:fld>
            <a:endParaRPr lang="en-US"/>
          </a:p>
        </p:txBody>
      </p:sp>
    </p:spTree>
    <p:extLst>
      <p:ext uri="{BB962C8B-B14F-4D97-AF65-F5344CB8AC3E}">
        <p14:creationId xmlns:p14="http://schemas.microsoft.com/office/powerpoint/2010/main" val="3065096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3" name="TextBox 2"/>
          <p:cNvSpPr txBox="1"/>
          <p:nvPr/>
        </p:nvSpPr>
        <p:spPr>
          <a:xfrm>
            <a:off x="457199" y="1371600"/>
            <a:ext cx="5943600" cy="2677656"/>
          </a:xfrm>
          <a:prstGeom prst="rect">
            <a:avLst/>
          </a:prstGeom>
          <a:noFill/>
        </p:spPr>
        <p:txBody>
          <a:bodyPr wrap="square" rtlCol="0">
            <a:spAutoFit/>
          </a:bodyPr>
          <a:lstStyle/>
          <a:p>
            <a:r>
              <a:rPr lang="en-US" sz="1200" dirty="0"/>
              <a:t>In order to properly deploy ExchangeDefender, you need to make several changes on your network. First, you have to change your MX record to point all of your inbound mail to ExchangeDefender. This way ExchangeDefender will stand in front of your mail server and bounce all the dangerous content that is sent to your network. Then, you should change your outbound smarthost to allow us to scan all of your outbound mail*. Finally, enforce IP restrictions so that you can only exchange mail through a trusted connection with ExchangeDefender</a:t>
            </a:r>
            <a:r>
              <a:rPr lang="en-US" sz="1200" dirty="0" smtClean="0"/>
              <a:t>.</a:t>
            </a:r>
          </a:p>
          <a:p>
            <a:endParaRPr lang="en-US" sz="1200" dirty="0"/>
          </a:p>
          <a:p>
            <a:r>
              <a:rPr lang="en-US" sz="1200" i="1" dirty="0"/>
              <a:t>*For users that rely on email for correspondence, outbound network will automatically archive all outbound emails. If you have a business requirement that includes sending out notifications, automated responses, marketing, large distribution lists or other </a:t>
            </a:r>
            <a:r>
              <a:rPr lang="en-US" sz="1200" i="1" dirty="0" smtClean="0"/>
              <a:t>non-correspondence </a:t>
            </a:r>
            <a:r>
              <a:rPr lang="en-US" sz="1200" i="1" dirty="0"/>
              <a:t>items, we offer outbound-</a:t>
            </a:r>
            <a:r>
              <a:rPr lang="en-US" sz="1200" i="1" dirty="0" err="1"/>
              <a:t>jr</a:t>
            </a:r>
            <a:r>
              <a:rPr lang="en-US" sz="1200" i="1" dirty="0"/>
              <a:t> high speed relay designed for that specific need.</a:t>
            </a:r>
            <a:endParaRPr lang="en-US" sz="1200" dirty="0"/>
          </a:p>
          <a:p>
            <a:r>
              <a:rPr lang="en-US" sz="1200" dirty="0"/>
              <a:t/>
            </a:r>
            <a:br>
              <a:rPr lang="en-US" sz="1200" dirty="0"/>
            </a:br>
            <a:endParaRPr lang="en-US" sz="12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11</a:t>
            </a:fld>
            <a:endParaRPr lang="en-US"/>
          </a:p>
        </p:txBody>
      </p:sp>
      <p:sp>
        <p:nvSpPr>
          <p:cNvPr id="6" name="TextBox 5"/>
          <p:cNvSpPr txBox="1"/>
          <p:nvPr/>
        </p:nvSpPr>
        <p:spPr>
          <a:xfrm>
            <a:off x="457200" y="1066800"/>
            <a:ext cx="5474368" cy="323165"/>
          </a:xfrm>
          <a:prstGeom prst="rect">
            <a:avLst/>
          </a:prstGeom>
          <a:noFill/>
        </p:spPr>
        <p:txBody>
          <a:bodyPr wrap="square" rtlCol="0">
            <a:spAutoFit/>
          </a:bodyPr>
          <a:lstStyle/>
          <a:p>
            <a:r>
              <a:rPr lang="en-US" sz="1500" b="1" dirty="0" smtClean="0">
                <a:solidFill>
                  <a:srgbClr val="10539C"/>
                </a:solidFill>
                <a:latin typeface="Arial" pitchFamily="34" charset="0"/>
                <a:cs typeface="Arial" pitchFamily="34" charset="0"/>
              </a:rPr>
              <a:t>Network Configuration</a:t>
            </a:r>
            <a:endParaRPr lang="en-US" sz="1500" b="1" dirty="0">
              <a:solidFill>
                <a:srgbClr val="10539C"/>
              </a:solidFill>
              <a:latin typeface="Arial" pitchFamily="34" charset="0"/>
              <a:cs typeface="Arial" pitchFamily="34" charset="0"/>
            </a:endParaRPr>
          </a:p>
        </p:txBody>
      </p:sp>
      <p:sp>
        <p:nvSpPr>
          <p:cNvPr id="7" name="TextBox 6"/>
          <p:cNvSpPr txBox="1"/>
          <p:nvPr/>
        </p:nvSpPr>
        <p:spPr>
          <a:xfrm>
            <a:off x="457200" y="4180344"/>
            <a:ext cx="5943600" cy="1200329"/>
          </a:xfrm>
          <a:prstGeom prst="rect">
            <a:avLst/>
          </a:prstGeom>
          <a:noFill/>
        </p:spPr>
        <p:txBody>
          <a:bodyPr wrap="square" rtlCol="0">
            <a:spAutoFit/>
          </a:bodyPr>
          <a:lstStyle/>
          <a:p>
            <a:r>
              <a:rPr lang="en-US" sz="1200" dirty="0"/>
              <a:t>Please modify your MX record and change it to: </a:t>
            </a:r>
            <a:r>
              <a:rPr lang="en-US" sz="1200" b="1" dirty="0" smtClean="0"/>
              <a:t>inbound30.exchangedefender.com</a:t>
            </a:r>
          </a:p>
          <a:p>
            <a:endParaRPr lang="en-US" sz="1200" dirty="0"/>
          </a:p>
          <a:p>
            <a:r>
              <a:rPr lang="en-US" sz="1200" dirty="0"/>
              <a:t>You should not have any other MX records for your domain name (subdomain MX records are OK).</a:t>
            </a:r>
          </a:p>
          <a:p>
            <a:r>
              <a:rPr lang="en-US" sz="1200" dirty="0"/>
              <a:t/>
            </a:r>
            <a:br>
              <a:rPr lang="en-US" sz="1200" dirty="0"/>
            </a:br>
            <a:endParaRPr lang="en-US" sz="1200" dirty="0"/>
          </a:p>
        </p:txBody>
      </p:sp>
      <p:sp>
        <p:nvSpPr>
          <p:cNvPr id="8" name="TextBox 7"/>
          <p:cNvSpPr txBox="1"/>
          <p:nvPr/>
        </p:nvSpPr>
        <p:spPr>
          <a:xfrm>
            <a:off x="457201" y="3875544"/>
            <a:ext cx="5474368" cy="323165"/>
          </a:xfrm>
          <a:prstGeom prst="rect">
            <a:avLst/>
          </a:prstGeom>
          <a:noFill/>
        </p:spPr>
        <p:txBody>
          <a:bodyPr wrap="square" rtlCol="0">
            <a:spAutoFit/>
          </a:bodyPr>
          <a:lstStyle/>
          <a:p>
            <a:r>
              <a:rPr lang="en-US" sz="1500" b="1" dirty="0" smtClean="0">
                <a:solidFill>
                  <a:srgbClr val="10539C"/>
                </a:solidFill>
                <a:latin typeface="Arial" pitchFamily="34" charset="0"/>
                <a:cs typeface="Arial" pitchFamily="34" charset="0"/>
              </a:rPr>
              <a:t>MX Record</a:t>
            </a:r>
            <a:endParaRPr lang="en-US" sz="1500" b="1" dirty="0">
              <a:solidFill>
                <a:srgbClr val="10539C"/>
              </a:solidFill>
              <a:latin typeface="Arial" pitchFamily="34" charset="0"/>
              <a:cs typeface="Arial" pitchFamily="34" charset="0"/>
            </a:endParaRPr>
          </a:p>
        </p:txBody>
      </p:sp>
    </p:spTree>
    <p:extLst>
      <p:ext uri="{BB962C8B-B14F-4D97-AF65-F5344CB8AC3E}">
        <p14:creationId xmlns:p14="http://schemas.microsoft.com/office/powerpoint/2010/main" val="1072963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3" name="TextBox 2"/>
          <p:cNvSpPr txBox="1"/>
          <p:nvPr/>
        </p:nvSpPr>
        <p:spPr>
          <a:xfrm>
            <a:off x="457199" y="1371600"/>
            <a:ext cx="5943600" cy="1200329"/>
          </a:xfrm>
          <a:prstGeom prst="rect">
            <a:avLst/>
          </a:prstGeom>
          <a:noFill/>
        </p:spPr>
        <p:txBody>
          <a:bodyPr wrap="square" rtlCol="0">
            <a:spAutoFit/>
          </a:bodyPr>
          <a:lstStyle/>
          <a:p>
            <a:r>
              <a:rPr lang="en-US" sz="1200" dirty="0"/>
              <a:t>Please modify your SMTP server to route all outbound mail through the following smarthost: </a:t>
            </a:r>
            <a:r>
              <a:rPr lang="en-US" sz="1200" b="1" dirty="0" smtClean="0"/>
              <a:t>outbound.exchangedefender.com</a:t>
            </a:r>
          </a:p>
          <a:p>
            <a:endParaRPr lang="en-US" sz="1200" dirty="0"/>
          </a:p>
          <a:p>
            <a:r>
              <a:rPr lang="en-US" sz="1200" dirty="0"/>
              <a:t>Please follow these instructions to modify the smarthost on Exchange 2003 and 2007:</a:t>
            </a:r>
          </a:p>
          <a:p>
            <a:r>
              <a:rPr lang="en-US" sz="1200" dirty="0"/>
              <a:t/>
            </a:r>
            <a:br>
              <a:rPr lang="en-US" sz="1200" dirty="0"/>
            </a:br>
            <a:endParaRPr lang="en-US" sz="12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12</a:t>
            </a:fld>
            <a:endParaRPr lang="en-US"/>
          </a:p>
        </p:txBody>
      </p:sp>
      <p:sp>
        <p:nvSpPr>
          <p:cNvPr id="6" name="TextBox 5"/>
          <p:cNvSpPr txBox="1"/>
          <p:nvPr/>
        </p:nvSpPr>
        <p:spPr>
          <a:xfrm>
            <a:off x="457200" y="1066800"/>
            <a:ext cx="5474368" cy="323165"/>
          </a:xfrm>
          <a:prstGeom prst="rect">
            <a:avLst/>
          </a:prstGeom>
          <a:noFill/>
        </p:spPr>
        <p:txBody>
          <a:bodyPr wrap="square" rtlCol="0">
            <a:spAutoFit/>
          </a:bodyPr>
          <a:lstStyle/>
          <a:p>
            <a:r>
              <a:rPr lang="en-US" sz="1500" b="1" dirty="0" smtClean="0">
                <a:solidFill>
                  <a:srgbClr val="10539C"/>
                </a:solidFill>
                <a:latin typeface="Arial" pitchFamily="34" charset="0"/>
                <a:cs typeface="Arial" pitchFamily="34" charset="0"/>
              </a:rPr>
              <a:t>Outbound Smarthost</a:t>
            </a:r>
            <a:endParaRPr lang="en-US" sz="1500" b="1" dirty="0">
              <a:solidFill>
                <a:srgbClr val="10539C"/>
              </a:solidFill>
              <a:latin typeface="Arial" pitchFamily="34" charset="0"/>
              <a:cs typeface="Arial" pitchFamily="34" charset="0"/>
            </a:endParaRPr>
          </a:p>
        </p:txBody>
      </p:sp>
      <p:sp>
        <p:nvSpPr>
          <p:cNvPr id="9" name="TextBox 8"/>
          <p:cNvSpPr txBox="1"/>
          <p:nvPr/>
        </p:nvSpPr>
        <p:spPr>
          <a:xfrm>
            <a:off x="457200" y="2609671"/>
            <a:ext cx="5943600" cy="4339650"/>
          </a:xfrm>
          <a:prstGeom prst="rect">
            <a:avLst/>
          </a:prstGeom>
          <a:noFill/>
        </p:spPr>
        <p:txBody>
          <a:bodyPr wrap="square" rtlCol="0">
            <a:spAutoFit/>
          </a:bodyPr>
          <a:lstStyle/>
          <a:p>
            <a:r>
              <a:rPr lang="en-US" sz="1200" b="1" dirty="0"/>
              <a:t>1.</a:t>
            </a:r>
            <a:r>
              <a:rPr lang="en-US" sz="1200" dirty="0"/>
              <a:t> Login as the Administrative user to your Exchange 2007/2010 server and open </a:t>
            </a:r>
            <a:r>
              <a:rPr lang="en-US" sz="1200" b="1" dirty="0"/>
              <a:t>Exchange Management Console</a:t>
            </a:r>
            <a:r>
              <a:rPr lang="en-US" sz="1200" b="1" dirty="0" smtClean="0"/>
              <a:t>.</a:t>
            </a:r>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dirty="0"/>
          </a:p>
          <a:p>
            <a:r>
              <a:rPr lang="en-US" sz="1200" dirty="0"/>
              <a:t> </a:t>
            </a:r>
            <a:r>
              <a:rPr lang="en-US" sz="1200" dirty="0"/>
              <a:t/>
            </a:r>
            <a:br>
              <a:rPr lang="en-US" sz="1200" dirty="0"/>
            </a:br>
            <a:r>
              <a:rPr lang="en-US" sz="1200" dirty="0"/>
              <a:t/>
            </a:r>
            <a:br>
              <a:rPr lang="en-US" sz="1200" dirty="0"/>
            </a:br>
            <a:r>
              <a:rPr lang="en-US" sz="1200" b="1" dirty="0"/>
              <a:t>2.</a:t>
            </a:r>
            <a:r>
              <a:rPr lang="en-US" sz="1200" dirty="0"/>
              <a:t> Expand </a:t>
            </a:r>
            <a:r>
              <a:rPr lang="en-US" sz="1200" i="1" dirty="0"/>
              <a:t>Organizational Configuration</a:t>
            </a:r>
            <a:r>
              <a:rPr lang="en-US" sz="1200" dirty="0"/>
              <a:t>, click </a:t>
            </a:r>
            <a:r>
              <a:rPr lang="en-US" sz="1200" b="1" dirty="0"/>
              <a:t>Hub Transport</a:t>
            </a:r>
            <a:r>
              <a:rPr lang="en-US" sz="1200" dirty="0"/>
              <a:t>.</a:t>
            </a:r>
          </a:p>
        </p:txBody>
      </p:sp>
      <p:sp>
        <p:nvSpPr>
          <p:cNvPr id="10" name="TextBox 9"/>
          <p:cNvSpPr txBox="1"/>
          <p:nvPr/>
        </p:nvSpPr>
        <p:spPr>
          <a:xfrm>
            <a:off x="457201" y="2390001"/>
            <a:ext cx="5474368" cy="276999"/>
          </a:xfrm>
          <a:prstGeom prst="rect">
            <a:avLst/>
          </a:prstGeom>
          <a:noFill/>
        </p:spPr>
        <p:txBody>
          <a:bodyPr wrap="square" rtlCol="0">
            <a:spAutoFit/>
          </a:bodyPr>
          <a:lstStyle/>
          <a:p>
            <a:r>
              <a:rPr lang="en-US" sz="1200" b="1" dirty="0" smtClean="0">
                <a:solidFill>
                  <a:srgbClr val="10539C"/>
                </a:solidFill>
                <a:latin typeface="Arial" pitchFamily="34" charset="0"/>
                <a:cs typeface="Arial" pitchFamily="34" charset="0"/>
              </a:rPr>
              <a:t>Exchange 2007/2010</a:t>
            </a:r>
            <a:endParaRPr lang="en-US" sz="1200" b="1" dirty="0">
              <a:solidFill>
                <a:srgbClr val="10539C"/>
              </a:solidFill>
              <a:latin typeface="Arial" pitchFamily="34" charset="0"/>
              <a:cs typeface="Arial" pitchFamily="34" charset="0"/>
            </a:endParaRPr>
          </a:p>
        </p:txBody>
      </p:sp>
      <p:pic>
        <p:nvPicPr>
          <p:cNvPr id="5122" name="Picture 2" descr="http://www.exchangedefender.com/images/outbound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02" y="3086532"/>
            <a:ext cx="38576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xchangedefender.com/images/outbound_2.png"/>
          <p:cNvPicPr>
            <a:picLocks noChangeAspect="1" noChangeArrowheads="1"/>
          </p:cNvPicPr>
          <p:nvPr/>
        </p:nvPicPr>
        <p:blipFill rotWithShape="1">
          <a:blip r:embed="rId5">
            <a:extLst>
              <a:ext uri="{28A0092B-C50C-407E-A947-70E740481C1C}">
                <a14:useLocalDpi xmlns:a14="http://schemas.microsoft.com/office/drawing/2010/main" val="0"/>
              </a:ext>
            </a:extLst>
          </a:blip>
          <a:srcRect b="8970"/>
          <a:stretch/>
        </p:blipFill>
        <p:spPr bwMode="auto">
          <a:xfrm>
            <a:off x="504702" y="7015889"/>
            <a:ext cx="2028825" cy="89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54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13</a:t>
            </a:fld>
            <a:endParaRPr lang="en-US"/>
          </a:p>
        </p:txBody>
      </p:sp>
      <p:sp>
        <p:nvSpPr>
          <p:cNvPr id="9" name="TextBox 8"/>
          <p:cNvSpPr txBox="1"/>
          <p:nvPr/>
        </p:nvSpPr>
        <p:spPr>
          <a:xfrm>
            <a:off x="457200" y="990600"/>
            <a:ext cx="5943600" cy="7109639"/>
          </a:xfrm>
          <a:prstGeom prst="rect">
            <a:avLst/>
          </a:prstGeom>
          <a:noFill/>
        </p:spPr>
        <p:txBody>
          <a:bodyPr wrap="square" rtlCol="0">
            <a:spAutoFit/>
          </a:bodyPr>
          <a:lstStyle/>
          <a:p>
            <a:r>
              <a:rPr lang="en-US" sz="1200" b="1" dirty="0"/>
              <a:t>3.</a:t>
            </a:r>
            <a:r>
              <a:rPr lang="en-US" sz="1200" dirty="0"/>
              <a:t> On the right hand side under </a:t>
            </a:r>
            <a:r>
              <a:rPr lang="en-US" sz="1200" b="1" dirty="0"/>
              <a:t>Actions</a:t>
            </a:r>
            <a:r>
              <a:rPr lang="en-US" sz="1200" dirty="0"/>
              <a:t> click </a:t>
            </a:r>
            <a:r>
              <a:rPr lang="en-US" sz="1200" b="1" dirty="0"/>
              <a:t>New Send Connector.</a:t>
            </a:r>
            <a:endParaRPr lang="en-US" sz="1200" dirty="0"/>
          </a:p>
          <a:p>
            <a:r>
              <a:rPr lang="en-US" sz="1200" dirty="0"/>
              <a:t> </a:t>
            </a:r>
            <a:r>
              <a:rPr lang="en-US" sz="1200" dirty="0"/>
              <a:t/>
            </a:r>
            <a:br>
              <a:rPr lang="en-US" sz="1200" dirty="0"/>
            </a:br>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r>
              <a:rPr lang="en-US" sz="1200" dirty="0"/>
              <a:t/>
            </a:r>
            <a:br>
              <a:rPr lang="en-US" sz="1200" dirty="0"/>
            </a:br>
            <a:r>
              <a:rPr lang="en-US" sz="1200" b="1" dirty="0"/>
              <a:t>4.</a:t>
            </a:r>
            <a:r>
              <a:rPr lang="en-US" sz="1200" dirty="0"/>
              <a:t> Give the Send Connector a name and select the intended use as </a:t>
            </a:r>
            <a:r>
              <a:rPr lang="en-US" sz="1200" i="1" dirty="0"/>
              <a:t>Custom</a:t>
            </a:r>
            <a:r>
              <a:rPr lang="en-US" sz="1200" i="1" dirty="0" smtClean="0"/>
              <a:t>.</a:t>
            </a:r>
          </a:p>
          <a:p>
            <a:endParaRPr lang="en-US" sz="1200" i="1" dirty="0" smtClean="0"/>
          </a:p>
          <a:p>
            <a:endParaRPr lang="en-US" sz="1200" i="1" dirty="0"/>
          </a:p>
          <a:p>
            <a:endParaRPr lang="en-US" sz="1200" i="1" dirty="0" smtClean="0"/>
          </a:p>
          <a:p>
            <a:endParaRPr lang="en-US" sz="1200" i="1" dirty="0"/>
          </a:p>
          <a:p>
            <a:endParaRPr lang="en-US" sz="1200" i="1" dirty="0" smtClean="0"/>
          </a:p>
          <a:p>
            <a:endParaRPr lang="en-US" sz="1200" i="1" dirty="0"/>
          </a:p>
          <a:p>
            <a:endParaRPr lang="en-US" sz="1200" i="1" dirty="0" smtClean="0"/>
          </a:p>
          <a:p>
            <a:endParaRPr lang="en-US" sz="1200" i="1" dirty="0"/>
          </a:p>
          <a:p>
            <a:endParaRPr lang="en-US" sz="1200" i="1" dirty="0" smtClean="0"/>
          </a:p>
          <a:p>
            <a:endParaRPr lang="en-US" sz="1200" i="1" dirty="0"/>
          </a:p>
          <a:p>
            <a:endParaRPr lang="en-US" sz="1200" i="1" dirty="0" smtClean="0"/>
          </a:p>
          <a:p>
            <a:endParaRPr lang="en-US" sz="1200" i="1" dirty="0"/>
          </a:p>
          <a:p>
            <a:endParaRPr lang="en-US" sz="1200" i="1" dirty="0" smtClean="0"/>
          </a:p>
          <a:p>
            <a:endParaRPr lang="en-US" sz="1200" i="1" dirty="0"/>
          </a:p>
          <a:p>
            <a:endParaRPr lang="en-US" sz="1200" i="1" dirty="0" smtClean="0"/>
          </a:p>
          <a:p>
            <a:endParaRPr lang="en-US" sz="1200" i="1" dirty="0"/>
          </a:p>
          <a:p>
            <a:endParaRPr lang="en-US" sz="1200" i="1" dirty="0" smtClean="0"/>
          </a:p>
          <a:p>
            <a:endParaRPr lang="en-US" sz="1200" i="1" dirty="0"/>
          </a:p>
          <a:p>
            <a:endParaRPr lang="en-US" sz="1200" i="1" dirty="0" smtClean="0"/>
          </a:p>
          <a:p>
            <a:endParaRPr lang="en-US" sz="1200" i="1" dirty="0"/>
          </a:p>
          <a:p>
            <a:endParaRPr lang="en-US" sz="1200" dirty="0"/>
          </a:p>
          <a:p>
            <a:r>
              <a:rPr lang="en-US" sz="1200" dirty="0"/>
              <a:t> </a:t>
            </a:r>
            <a:r>
              <a:rPr lang="en-US" sz="1200" dirty="0"/>
              <a:t/>
            </a:r>
            <a:br>
              <a:rPr lang="en-US" sz="1200" dirty="0"/>
            </a:br>
            <a:r>
              <a:rPr lang="en-US" sz="1200" dirty="0"/>
              <a:t/>
            </a:r>
            <a:br>
              <a:rPr lang="en-US" sz="1200" dirty="0"/>
            </a:br>
            <a:r>
              <a:rPr lang="en-US" sz="1200" b="1" dirty="0"/>
              <a:t>5.</a:t>
            </a:r>
            <a:r>
              <a:rPr lang="en-US" sz="1200" dirty="0"/>
              <a:t> Click the </a:t>
            </a:r>
            <a:r>
              <a:rPr lang="en-US" sz="1200" b="1" dirty="0"/>
              <a:t>Add</a:t>
            </a:r>
            <a:r>
              <a:rPr lang="en-US" sz="1200" dirty="0"/>
              <a:t> button on the Address Space screen.</a:t>
            </a:r>
          </a:p>
        </p:txBody>
      </p:sp>
      <p:pic>
        <p:nvPicPr>
          <p:cNvPr id="9218" name="Picture 2" descr="http://www.exchangedefender.com/images/outbound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52" y="1371600"/>
            <a:ext cx="2124075" cy="17907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exchangedefender.com/images/outbound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52" y="3733800"/>
            <a:ext cx="4162425"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64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14</a:t>
            </a:fld>
            <a:endParaRPr lang="en-US"/>
          </a:p>
        </p:txBody>
      </p:sp>
      <p:sp>
        <p:nvSpPr>
          <p:cNvPr id="9" name="TextBox 8"/>
          <p:cNvSpPr txBox="1"/>
          <p:nvPr/>
        </p:nvSpPr>
        <p:spPr>
          <a:xfrm>
            <a:off x="457200" y="990600"/>
            <a:ext cx="5943600" cy="3970318"/>
          </a:xfrm>
          <a:prstGeom prst="rect">
            <a:avLst/>
          </a:prstGeom>
          <a:noFill/>
        </p:spPr>
        <p:txBody>
          <a:bodyPr wrap="square" rtlCol="0">
            <a:spAutoFit/>
          </a:bodyPr>
          <a:lstStyle/>
          <a:p>
            <a:r>
              <a:rPr lang="en-US" sz="1200" b="1" dirty="0"/>
              <a:t>6.</a:t>
            </a:r>
            <a:r>
              <a:rPr lang="en-US" sz="1200" dirty="0"/>
              <a:t> Under Address put the recipient domain name, check include all sub-domains and leave the cost as low as possible, click </a:t>
            </a:r>
            <a:r>
              <a:rPr lang="en-US" sz="1200" b="1" dirty="0"/>
              <a:t>OK</a:t>
            </a:r>
            <a:r>
              <a:rPr lang="en-US" sz="1200" dirty="0" smtClean="0"/>
              <a:t>.</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r>
              <a:rPr lang="en-US" sz="1200" dirty="0"/>
              <a:t> </a:t>
            </a:r>
            <a:r>
              <a:rPr lang="en-US" sz="1200" dirty="0"/>
              <a:t/>
            </a:r>
            <a:br>
              <a:rPr lang="en-US" sz="1200" dirty="0"/>
            </a:br>
            <a:r>
              <a:rPr lang="en-US" sz="1200" dirty="0"/>
              <a:t/>
            </a:r>
            <a:br>
              <a:rPr lang="en-US" sz="1200" dirty="0"/>
            </a:br>
            <a:r>
              <a:rPr lang="en-US" sz="1200" b="1" dirty="0"/>
              <a:t>7.</a:t>
            </a:r>
            <a:r>
              <a:rPr lang="en-US" sz="1200" dirty="0"/>
              <a:t> Click </a:t>
            </a:r>
            <a:r>
              <a:rPr lang="en-US" sz="1200" b="1" dirty="0"/>
              <a:t>Next</a:t>
            </a:r>
            <a:r>
              <a:rPr lang="en-US" sz="1200" dirty="0"/>
              <a:t>.</a:t>
            </a:r>
          </a:p>
          <a:p>
            <a:r>
              <a:rPr lang="en-US" sz="1200" dirty="0"/>
              <a:t/>
            </a:r>
            <a:br>
              <a:rPr lang="en-US" sz="1200" dirty="0"/>
            </a:br>
            <a:endParaRPr lang="en-US" sz="1200" dirty="0"/>
          </a:p>
        </p:txBody>
      </p:sp>
      <p:pic>
        <p:nvPicPr>
          <p:cNvPr id="10242" name="Picture 2" descr="http://www.exchangedefender.com/images/outbound_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300990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exchangedefender.com/images/outbound_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724400"/>
            <a:ext cx="3743325"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430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15</a:t>
            </a:fld>
            <a:endParaRPr lang="en-US"/>
          </a:p>
        </p:txBody>
      </p:sp>
      <p:sp>
        <p:nvSpPr>
          <p:cNvPr id="9" name="TextBox 8"/>
          <p:cNvSpPr txBox="1"/>
          <p:nvPr/>
        </p:nvSpPr>
        <p:spPr>
          <a:xfrm>
            <a:off x="457200" y="990600"/>
            <a:ext cx="5943600" cy="4708981"/>
          </a:xfrm>
          <a:prstGeom prst="rect">
            <a:avLst/>
          </a:prstGeom>
          <a:noFill/>
        </p:spPr>
        <p:txBody>
          <a:bodyPr wrap="square" rtlCol="0">
            <a:spAutoFit/>
          </a:bodyPr>
          <a:lstStyle/>
          <a:p>
            <a:r>
              <a:rPr lang="en-US" sz="1200" b="1" dirty="0"/>
              <a:t>8.</a:t>
            </a:r>
            <a:r>
              <a:rPr lang="en-US" sz="1200" dirty="0"/>
              <a:t> Select the radio button to "</a:t>
            </a:r>
            <a:r>
              <a:rPr lang="en-US" sz="1200" i="1" dirty="0"/>
              <a:t>Route mail through the follow smart hosts:</a:t>
            </a:r>
            <a:r>
              <a:rPr lang="en-US" sz="1200" dirty="0"/>
              <a:t>" and click </a:t>
            </a:r>
            <a:r>
              <a:rPr lang="en-US" sz="1200" b="1" dirty="0"/>
              <a:t>Add</a:t>
            </a:r>
            <a:r>
              <a:rPr lang="en-US" sz="1200" dirty="0"/>
              <a:t>.</a:t>
            </a:r>
          </a:p>
          <a:p>
            <a:r>
              <a:rPr lang="en-US" sz="1200" dirty="0"/>
              <a:t> </a:t>
            </a:r>
            <a:r>
              <a:rPr lang="en-US" sz="1200" dirty="0"/>
              <a:t/>
            </a:r>
            <a:br>
              <a:rPr lang="en-US" sz="1200" dirty="0"/>
            </a:br>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r>
              <a:rPr lang="en-US" sz="1200" dirty="0"/>
              <a:t/>
            </a:r>
            <a:br>
              <a:rPr lang="en-US" sz="1200" dirty="0"/>
            </a:br>
            <a:r>
              <a:rPr lang="en-US" sz="1200" b="1" dirty="0"/>
              <a:t>9.</a:t>
            </a:r>
            <a:r>
              <a:rPr lang="en-US" sz="1200" dirty="0"/>
              <a:t> Select the radio button to "</a:t>
            </a:r>
            <a:r>
              <a:rPr lang="en-US" sz="1200" i="1" dirty="0"/>
              <a:t>Fully qualified domain name (FQDN):</a:t>
            </a:r>
            <a:r>
              <a:rPr lang="en-US" sz="1200" dirty="0"/>
              <a:t>" and enter "</a:t>
            </a:r>
            <a:r>
              <a:rPr lang="en-US" sz="1200" i="1" dirty="0"/>
              <a:t>outbound.exchangedefender.com</a:t>
            </a:r>
            <a:r>
              <a:rPr lang="en-US" sz="1200" dirty="0"/>
              <a:t>" and click </a:t>
            </a:r>
            <a:r>
              <a:rPr lang="en-US" sz="1200" b="1" dirty="0"/>
              <a:t>OK</a:t>
            </a:r>
            <a:r>
              <a:rPr lang="en-US" sz="1200" dirty="0"/>
              <a:t>.</a:t>
            </a:r>
          </a:p>
          <a:p>
            <a:r>
              <a:rPr lang="en-US" sz="1200" dirty="0"/>
              <a:t/>
            </a:r>
            <a:br>
              <a:rPr lang="en-US" sz="1200" dirty="0"/>
            </a:br>
            <a:endParaRPr lang="en-US" sz="1200" dirty="0"/>
          </a:p>
        </p:txBody>
      </p:sp>
      <p:pic>
        <p:nvPicPr>
          <p:cNvPr id="11266" name="Picture 2" descr="http://www.exchangedefender.com/images/outbound_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3752850" cy="32861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exchangedefender.com/images/outbound_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486400"/>
            <a:ext cx="4067175"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07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16</a:t>
            </a:fld>
            <a:endParaRPr lang="en-US"/>
          </a:p>
        </p:txBody>
      </p:sp>
      <p:sp>
        <p:nvSpPr>
          <p:cNvPr id="9" name="TextBox 8"/>
          <p:cNvSpPr txBox="1"/>
          <p:nvPr/>
        </p:nvSpPr>
        <p:spPr>
          <a:xfrm>
            <a:off x="457200" y="990600"/>
            <a:ext cx="5943600" cy="4708981"/>
          </a:xfrm>
          <a:prstGeom prst="rect">
            <a:avLst/>
          </a:prstGeom>
          <a:noFill/>
        </p:spPr>
        <p:txBody>
          <a:bodyPr wrap="square" rtlCol="0">
            <a:spAutoFit/>
          </a:bodyPr>
          <a:lstStyle/>
          <a:p>
            <a:r>
              <a:rPr lang="en-US" sz="1200" b="1" dirty="0"/>
              <a:t>10.</a:t>
            </a:r>
            <a:r>
              <a:rPr lang="en-US" sz="1200" dirty="0"/>
              <a:t> At this point, you should be able to see the server you specified listed then click </a:t>
            </a:r>
            <a:r>
              <a:rPr lang="en-US" sz="1200" b="1" dirty="0"/>
              <a:t>Next</a:t>
            </a:r>
            <a:r>
              <a:rPr lang="en-US" sz="1200" dirty="0"/>
              <a:t>.</a:t>
            </a:r>
          </a:p>
          <a:p>
            <a:r>
              <a:rPr lang="en-US" sz="1200" dirty="0"/>
              <a:t> </a:t>
            </a:r>
            <a:r>
              <a:rPr lang="en-US" sz="1200" dirty="0"/>
              <a:t/>
            </a:r>
            <a:br>
              <a:rPr lang="en-US" sz="1200" dirty="0"/>
            </a:br>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endParaRPr lang="en-US" sz="1200" dirty="0" smtClean="0"/>
          </a:p>
          <a:p>
            <a:r>
              <a:rPr lang="en-US" sz="1200" dirty="0"/>
              <a:t/>
            </a:r>
            <a:br>
              <a:rPr lang="en-US" sz="1200" dirty="0"/>
            </a:br>
            <a:r>
              <a:rPr lang="en-US" sz="1200" b="1" dirty="0"/>
              <a:t>11.</a:t>
            </a:r>
            <a:r>
              <a:rPr lang="en-US" sz="1200" dirty="0"/>
              <a:t> Since ExchangeDefender uses your server's IP Address to authenticate access, leave the radio button set to Authentication Settings "</a:t>
            </a:r>
            <a:r>
              <a:rPr lang="en-US" sz="1200" i="1" dirty="0"/>
              <a:t>None</a:t>
            </a:r>
            <a:r>
              <a:rPr lang="en-US" sz="1200" dirty="0"/>
              <a:t>" and click </a:t>
            </a:r>
            <a:r>
              <a:rPr lang="en-US" sz="1200" b="1" dirty="0"/>
              <a:t>Next</a:t>
            </a:r>
            <a:r>
              <a:rPr lang="en-US" sz="1200" dirty="0"/>
              <a:t>.</a:t>
            </a:r>
          </a:p>
          <a:p>
            <a:r>
              <a:rPr lang="en-US" sz="1200" dirty="0"/>
              <a:t/>
            </a:r>
            <a:br>
              <a:rPr lang="en-US" sz="1200" dirty="0"/>
            </a:br>
            <a:endParaRPr lang="en-US" sz="1200" dirty="0"/>
          </a:p>
        </p:txBody>
      </p:sp>
      <p:pic>
        <p:nvPicPr>
          <p:cNvPr id="12290" name="Picture 2" descr="http://www.exchangedefender.com/images/outbound_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3733800" cy="326501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exchangedefender.com/images/outbound_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34" y="5438091"/>
            <a:ext cx="3717966" cy="324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26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17</a:t>
            </a:fld>
            <a:endParaRPr lang="en-US"/>
          </a:p>
        </p:txBody>
      </p:sp>
      <p:sp>
        <p:nvSpPr>
          <p:cNvPr id="9" name="TextBox 8"/>
          <p:cNvSpPr txBox="1"/>
          <p:nvPr/>
        </p:nvSpPr>
        <p:spPr>
          <a:xfrm>
            <a:off x="457200" y="990600"/>
            <a:ext cx="5943600" cy="5632311"/>
          </a:xfrm>
          <a:prstGeom prst="rect">
            <a:avLst/>
          </a:prstGeom>
          <a:noFill/>
        </p:spPr>
        <p:txBody>
          <a:bodyPr wrap="square" rtlCol="0">
            <a:spAutoFit/>
          </a:bodyPr>
          <a:lstStyle/>
          <a:p>
            <a:r>
              <a:rPr lang="en-US" sz="1200" b="1" dirty="0"/>
              <a:t>12.</a:t>
            </a:r>
            <a:r>
              <a:rPr lang="en-US" sz="1200" dirty="0"/>
              <a:t> On the source server screen verify that the exchange server is listed (If not, click Add and find the server) and then click </a:t>
            </a:r>
            <a:r>
              <a:rPr lang="en-US" sz="1200" b="1" dirty="0" smtClean="0"/>
              <a:t>Next.</a:t>
            </a:r>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dirty="0"/>
          </a:p>
          <a:p>
            <a:r>
              <a:rPr lang="en-US" sz="1200" dirty="0"/>
              <a:t> </a:t>
            </a:r>
            <a:r>
              <a:rPr lang="en-US" sz="1200" dirty="0"/>
              <a:t/>
            </a:r>
            <a:br>
              <a:rPr lang="en-US" sz="1200" dirty="0"/>
            </a:br>
            <a:r>
              <a:rPr lang="en-US" sz="1200" dirty="0"/>
              <a:t/>
            </a:r>
            <a:br>
              <a:rPr lang="en-US" sz="1200" dirty="0"/>
            </a:br>
            <a:r>
              <a:rPr lang="en-US" sz="1200" b="1" dirty="0"/>
              <a:t>13.</a:t>
            </a:r>
            <a:r>
              <a:rPr lang="en-US" sz="1200" dirty="0"/>
              <a:t> On the final screen you will see the commands that will be run to create the send connector. Click </a:t>
            </a:r>
            <a:r>
              <a:rPr lang="en-US" sz="1200" b="1" dirty="0"/>
              <a:t>New</a:t>
            </a:r>
            <a:r>
              <a:rPr lang="en-US" sz="1200" dirty="0"/>
              <a:t> and on then </a:t>
            </a:r>
            <a:r>
              <a:rPr lang="en-US" sz="1200" b="1" dirty="0" smtClean="0"/>
              <a:t>Finish.</a:t>
            </a:r>
            <a:endParaRPr lang="en-US" sz="1200" dirty="0"/>
          </a:p>
          <a:p>
            <a:r>
              <a:rPr lang="en-US" sz="1200" dirty="0"/>
              <a:t/>
            </a:r>
            <a:br>
              <a:rPr lang="en-US" sz="1200" dirty="0"/>
            </a:br>
            <a:endParaRPr lang="en-US" sz="1200" dirty="0"/>
          </a:p>
        </p:txBody>
      </p:sp>
      <p:pic>
        <p:nvPicPr>
          <p:cNvPr id="13314" name="Picture 2" descr="http://www.exchangedefender.com/images/outbound_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77" y="1533524"/>
            <a:ext cx="417195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57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18</a:t>
            </a:fld>
            <a:endParaRPr lang="en-US"/>
          </a:p>
        </p:txBody>
      </p:sp>
      <p:sp>
        <p:nvSpPr>
          <p:cNvPr id="9" name="TextBox 8"/>
          <p:cNvSpPr txBox="1"/>
          <p:nvPr/>
        </p:nvSpPr>
        <p:spPr>
          <a:xfrm>
            <a:off x="457200" y="1286470"/>
            <a:ext cx="5943600" cy="2862322"/>
          </a:xfrm>
          <a:prstGeom prst="rect">
            <a:avLst/>
          </a:prstGeom>
          <a:noFill/>
        </p:spPr>
        <p:txBody>
          <a:bodyPr wrap="square" rtlCol="0">
            <a:spAutoFit/>
          </a:bodyPr>
          <a:lstStyle/>
          <a:p>
            <a:r>
              <a:rPr lang="en-US" sz="1200" b="1" dirty="0"/>
              <a:t>1.</a:t>
            </a:r>
            <a:r>
              <a:rPr lang="en-US" sz="1200" dirty="0"/>
              <a:t> Login to your Exchange 2003 server and open </a:t>
            </a:r>
            <a:r>
              <a:rPr lang="en-US" sz="1200" i="1" dirty="0"/>
              <a:t>System Manager</a:t>
            </a:r>
            <a:r>
              <a:rPr lang="en-US" sz="1200" dirty="0" smtClean="0"/>
              <a:t>.</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r>
              <a:rPr lang="en-US" sz="1200" dirty="0"/>
              <a:t> </a:t>
            </a:r>
            <a:r>
              <a:rPr lang="en-US" sz="1200" dirty="0"/>
              <a:t/>
            </a:r>
            <a:br>
              <a:rPr lang="en-US" sz="1200" dirty="0"/>
            </a:br>
            <a:r>
              <a:rPr lang="en-US" sz="1200" dirty="0"/>
              <a:t/>
            </a:r>
            <a:br>
              <a:rPr lang="en-US" sz="1200" dirty="0"/>
            </a:br>
            <a:r>
              <a:rPr lang="en-US" sz="1200" b="1" dirty="0"/>
              <a:t>2.</a:t>
            </a:r>
            <a:r>
              <a:rPr lang="en-US" sz="1200" dirty="0"/>
              <a:t> Expand Connectors , right click </a:t>
            </a:r>
            <a:r>
              <a:rPr lang="en-US" sz="1200" b="1" dirty="0" smtClean="0"/>
              <a:t>Small Business </a:t>
            </a:r>
            <a:r>
              <a:rPr lang="en-US" sz="1200" b="1" dirty="0"/>
              <a:t>SMTP Connector</a:t>
            </a:r>
            <a:r>
              <a:rPr lang="en-US" sz="1200" dirty="0"/>
              <a:t> (or your active outgoing SMTP connector) and select properties.</a:t>
            </a:r>
          </a:p>
        </p:txBody>
      </p:sp>
      <p:sp>
        <p:nvSpPr>
          <p:cNvPr id="10" name="TextBox 9"/>
          <p:cNvSpPr txBox="1"/>
          <p:nvPr/>
        </p:nvSpPr>
        <p:spPr>
          <a:xfrm>
            <a:off x="457201" y="1066800"/>
            <a:ext cx="5474368" cy="276999"/>
          </a:xfrm>
          <a:prstGeom prst="rect">
            <a:avLst/>
          </a:prstGeom>
          <a:noFill/>
        </p:spPr>
        <p:txBody>
          <a:bodyPr wrap="square" rtlCol="0">
            <a:spAutoFit/>
          </a:bodyPr>
          <a:lstStyle/>
          <a:p>
            <a:r>
              <a:rPr lang="en-US" sz="1200" b="1" dirty="0" smtClean="0">
                <a:solidFill>
                  <a:srgbClr val="10539C"/>
                </a:solidFill>
                <a:latin typeface="Arial" pitchFamily="34" charset="0"/>
                <a:cs typeface="Arial" pitchFamily="34" charset="0"/>
              </a:rPr>
              <a:t>Exchange 2003</a:t>
            </a:r>
            <a:endParaRPr lang="en-US" sz="1200" b="1" dirty="0">
              <a:solidFill>
                <a:srgbClr val="10539C"/>
              </a:solidFill>
              <a:latin typeface="Arial" pitchFamily="34" charset="0"/>
              <a:cs typeface="Arial" pitchFamily="34" charset="0"/>
            </a:endParaRPr>
          </a:p>
        </p:txBody>
      </p:sp>
      <p:pic>
        <p:nvPicPr>
          <p:cNvPr id="14338" name="Picture 2" descr="http://www.exchangedefender.com/images/exchange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50196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exchangedefender.com/images/exchange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200524"/>
            <a:ext cx="312420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847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19</a:t>
            </a:fld>
            <a:endParaRPr lang="en-US"/>
          </a:p>
        </p:txBody>
      </p:sp>
      <p:sp>
        <p:nvSpPr>
          <p:cNvPr id="9" name="TextBox 8"/>
          <p:cNvSpPr txBox="1"/>
          <p:nvPr/>
        </p:nvSpPr>
        <p:spPr>
          <a:xfrm>
            <a:off x="457200" y="1066800"/>
            <a:ext cx="5943600" cy="4893647"/>
          </a:xfrm>
          <a:prstGeom prst="rect">
            <a:avLst/>
          </a:prstGeom>
          <a:noFill/>
        </p:spPr>
        <p:txBody>
          <a:bodyPr wrap="square" rtlCol="0">
            <a:spAutoFit/>
          </a:bodyPr>
          <a:lstStyle/>
          <a:p>
            <a:r>
              <a:rPr lang="en-US" sz="1200" b="1" dirty="0"/>
              <a:t>3.</a:t>
            </a:r>
            <a:r>
              <a:rPr lang="en-US" sz="1200" dirty="0"/>
              <a:t> In the general tab, set the radio option to </a:t>
            </a:r>
            <a:r>
              <a:rPr lang="en-US" sz="1200" i="1" dirty="0"/>
              <a:t>Forward all mail through this connector to the following smart hosts</a:t>
            </a:r>
            <a:r>
              <a:rPr lang="en-US" sz="1200" dirty="0"/>
              <a:t> and input</a:t>
            </a:r>
            <a:r>
              <a:rPr lang="en-US" sz="1200" i="1" dirty="0"/>
              <a:t>outbound.exchangedefender.com</a:t>
            </a:r>
            <a:endParaRPr lang="en-US" sz="1200" dirty="0"/>
          </a:p>
          <a:p>
            <a:r>
              <a:rPr lang="en-US" sz="1200" dirty="0"/>
              <a:t> </a:t>
            </a:r>
            <a:r>
              <a:rPr lang="en-US" sz="1200" dirty="0"/>
              <a:t/>
            </a:r>
            <a:br>
              <a:rPr lang="en-US" sz="1200" dirty="0"/>
            </a:br>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smtClean="0"/>
          </a:p>
          <a:p>
            <a:endParaRPr lang="en-US" sz="1200" dirty="0"/>
          </a:p>
          <a:p>
            <a:r>
              <a:rPr lang="en-US" sz="1200" dirty="0"/>
              <a:t/>
            </a:r>
            <a:br>
              <a:rPr lang="en-US" sz="1200" dirty="0"/>
            </a:br>
            <a:r>
              <a:rPr lang="en-US" sz="1200" b="1" dirty="0"/>
              <a:t>4.</a:t>
            </a:r>
            <a:r>
              <a:rPr lang="en-US" sz="1200" dirty="0"/>
              <a:t> Navigate to the </a:t>
            </a:r>
            <a:r>
              <a:rPr lang="en-US" sz="1200" i="1" dirty="0"/>
              <a:t>Address Space</a:t>
            </a:r>
            <a:r>
              <a:rPr lang="en-US" sz="1200" dirty="0"/>
              <a:t> tab and ensure there is one entry with the address specified as * and the Cost as 1.</a:t>
            </a:r>
          </a:p>
          <a:p>
            <a:r>
              <a:rPr lang="en-US" sz="1200" dirty="0"/>
              <a:t/>
            </a:r>
            <a:br>
              <a:rPr lang="en-US" sz="1200" dirty="0"/>
            </a:br>
            <a:endParaRPr lang="en-US" sz="1200" dirty="0"/>
          </a:p>
        </p:txBody>
      </p:sp>
      <p:pic>
        <p:nvPicPr>
          <p:cNvPr id="15362" name="Picture 2" descr="http://www.exchangedefender.com/images/exchange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27" y="1581150"/>
            <a:ext cx="2738250" cy="328054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exchangedefender.com/images/exchange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10" y="5486400"/>
            <a:ext cx="274616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00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2" name="TextBox 1"/>
          <p:cNvSpPr txBox="1"/>
          <p:nvPr/>
        </p:nvSpPr>
        <p:spPr>
          <a:xfrm>
            <a:off x="457200" y="1066800"/>
            <a:ext cx="5474368" cy="323165"/>
          </a:xfrm>
          <a:prstGeom prst="rect">
            <a:avLst/>
          </a:prstGeom>
          <a:noFill/>
        </p:spPr>
        <p:txBody>
          <a:bodyPr wrap="square" rtlCol="0">
            <a:spAutoFit/>
          </a:bodyPr>
          <a:lstStyle/>
          <a:p>
            <a:r>
              <a:rPr lang="en-US" sz="1500" b="1" dirty="0" smtClean="0">
                <a:solidFill>
                  <a:srgbClr val="10539C"/>
                </a:solidFill>
                <a:latin typeface="Arial" pitchFamily="34" charset="0"/>
                <a:cs typeface="Arial" pitchFamily="34" charset="0"/>
              </a:rPr>
              <a:t>ExchangeDefender </a:t>
            </a:r>
            <a:r>
              <a:rPr lang="en-US" sz="1500" b="1" dirty="0" smtClean="0">
                <a:solidFill>
                  <a:srgbClr val="10539C"/>
                </a:solidFill>
                <a:latin typeface="Arial" pitchFamily="34" charset="0"/>
                <a:cs typeface="Arial" pitchFamily="34" charset="0"/>
              </a:rPr>
              <a:t>Introduction</a:t>
            </a:r>
            <a:endParaRPr lang="en-US" sz="1500" b="1" dirty="0">
              <a:solidFill>
                <a:srgbClr val="10539C"/>
              </a:solidFill>
              <a:latin typeface="Arial" pitchFamily="34" charset="0"/>
              <a:cs typeface="Arial" pitchFamily="34" charset="0"/>
            </a:endParaRPr>
          </a:p>
        </p:txBody>
      </p:sp>
      <p:sp>
        <p:nvSpPr>
          <p:cNvPr id="3" name="TextBox 2"/>
          <p:cNvSpPr txBox="1"/>
          <p:nvPr/>
        </p:nvSpPr>
        <p:spPr>
          <a:xfrm>
            <a:off x="457199" y="1466165"/>
            <a:ext cx="5943600" cy="1938992"/>
          </a:xfrm>
          <a:prstGeom prst="rect">
            <a:avLst/>
          </a:prstGeom>
          <a:noFill/>
        </p:spPr>
        <p:txBody>
          <a:bodyPr wrap="square" rtlCol="0">
            <a:spAutoFit/>
          </a:bodyPr>
          <a:lstStyle/>
          <a:p>
            <a:r>
              <a:rPr lang="en-US" sz="1200" dirty="0"/>
              <a:t>The purpose of this guide is to familiarize you with ExchangeDefender and walk you through the configuration, management and deployment of the service. ExchangeDefender is a transparent, </a:t>
            </a:r>
            <a:r>
              <a:rPr lang="en-US" sz="1200" dirty="0" smtClean="0"/>
              <a:t>cloud-based </a:t>
            </a:r>
            <a:r>
              <a:rPr lang="en-US" sz="1200" dirty="0"/>
              <a:t>security solution that protects users from email SPAM, viruses and even dangerous content on the web. In addition to the security, ExchangeDefender also includes LiveArchive, a business continuity solution as well as a long term archiving solution for </a:t>
            </a:r>
            <a:r>
              <a:rPr lang="en-US" sz="1200" i="1" dirty="0"/>
              <a:t>HIPAA / SOX / SEC</a:t>
            </a:r>
            <a:r>
              <a:rPr lang="en-US" sz="1200" dirty="0"/>
              <a:t> compliance and </a:t>
            </a:r>
            <a:r>
              <a:rPr lang="en-US" sz="1200" i="1" dirty="0"/>
              <a:t>eDiscovery</a:t>
            </a:r>
            <a:r>
              <a:rPr lang="en-US" sz="1200" dirty="0"/>
              <a:t>. Furthermore, ExchangeDefender also has transparent SMTP encryption, web file sharing, desktop tools and more to protect all corporate communication and collaboration activities on the Internet</a:t>
            </a:r>
            <a:r>
              <a:rPr lang="en-US" sz="1200" dirty="0" smtClean="0"/>
              <a:t>.</a:t>
            </a:r>
          </a:p>
          <a:p>
            <a:endParaRPr lang="en-US" sz="1200" dirty="0"/>
          </a:p>
          <a:p>
            <a:r>
              <a:rPr lang="en-US" sz="1200" dirty="0"/>
              <a:t>You can find more information about the service at </a:t>
            </a:r>
            <a:r>
              <a:rPr lang="en-US" sz="1200" dirty="0">
                <a:hlinkClick r:id="rId3"/>
              </a:rPr>
              <a:t>http://www.exchangedefender.com</a:t>
            </a:r>
            <a:r>
              <a:rPr lang="en-US" sz="1200" dirty="0"/>
              <a: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2</a:t>
            </a:fld>
            <a:endParaRPr lang="en-US"/>
          </a:p>
        </p:txBody>
      </p:sp>
    </p:spTree>
    <p:extLst>
      <p:ext uri="{BB962C8B-B14F-4D97-AF65-F5344CB8AC3E}">
        <p14:creationId xmlns:p14="http://schemas.microsoft.com/office/powerpoint/2010/main" val="1807375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3" name="TextBox 2"/>
          <p:cNvSpPr txBox="1"/>
          <p:nvPr/>
        </p:nvSpPr>
        <p:spPr>
          <a:xfrm>
            <a:off x="457199" y="1371600"/>
            <a:ext cx="5943600" cy="2862322"/>
          </a:xfrm>
          <a:prstGeom prst="rect">
            <a:avLst/>
          </a:prstGeom>
          <a:noFill/>
        </p:spPr>
        <p:txBody>
          <a:bodyPr wrap="square" rtlCol="0">
            <a:spAutoFit/>
          </a:bodyPr>
          <a:lstStyle/>
          <a:p>
            <a:r>
              <a:rPr lang="en-US" sz="1200" dirty="0"/>
              <a:t>Enforcing IP restrictions is absolutely critical to complete protection of your mail server. Because hackers and spammers can easily bypass cloud services and target your server directly, mail servers protected by ExchangeDefender should accept anonymous SMTP connections only from the ExchangeDefender networks listed below</a:t>
            </a:r>
            <a:r>
              <a:rPr lang="en-US" sz="1200" dirty="0" smtClean="0"/>
              <a:t>:</a:t>
            </a:r>
          </a:p>
          <a:p>
            <a:endParaRPr lang="en-US" sz="1200" dirty="0"/>
          </a:p>
          <a:p>
            <a:r>
              <a:rPr lang="en-US" sz="1200" b="1" dirty="0"/>
              <a:t>65.99.255.0/24</a:t>
            </a:r>
            <a:br>
              <a:rPr lang="en-US" sz="1200" b="1" dirty="0"/>
            </a:br>
            <a:r>
              <a:rPr lang="en-US" sz="1200" b="1" dirty="0" smtClean="0"/>
              <a:t>206.125.40.0/24</a:t>
            </a:r>
          </a:p>
          <a:p>
            <a:endParaRPr lang="en-US" sz="1200" dirty="0"/>
          </a:p>
          <a:p>
            <a:r>
              <a:rPr lang="en-US" sz="1200" dirty="0"/>
              <a:t>You should allow inbound SMTP traffic from the above IP ranges only and deny all other traffic. You should only allow outbound SMTP traffic from your mail server to the ExchangeDefender outbound servers</a:t>
            </a:r>
            <a:r>
              <a:rPr lang="en-US" sz="1200" dirty="0" smtClean="0"/>
              <a:t>.</a:t>
            </a:r>
          </a:p>
          <a:p>
            <a:endParaRPr lang="en-US" sz="1200" dirty="0"/>
          </a:p>
          <a:p>
            <a:r>
              <a:rPr lang="en-US" sz="1200" dirty="0"/>
              <a:t>Please follow these instructions to enforce IP restrictions on Exchange 2003 and 2007:</a:t>
            </a:r>
          </a:p>
          <a:p>
            <a:r>
              <a:rPr lang="en-US" sz="1200" dirty="0"/>
              <a:t/>
            </a:r>
            <a:br>
              <a:rPr lang="en-US" sz="1200" dirty="0"/>
            </a:br>
            <a:endParaRPr lang="en-US" sz="12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20</a:t>
            </a:fld>
            <a:endParaRPr lang="en-US"/>
          </a:p>
        </p:txBody>
      </p:sp>
      <p:sp>
        <p:nvSpPr>
          <p:cNvPr id="6" name="TextBox 5"/>
          <p:cNvSpPr txBox="1"/>
          <p:nvPr/>
        </p:nvSpPr>
        <p:spPr>
          <a:xfrm>
            <a:off x="457200" y="1066800"/>
            <a:ext cx="5474368" cy="323165"/>
          </a:xfrm>
          <a:prstGeom prst="rect">
            <a:avLst/>
          </a:prstGeom>
          <a:noFill/>
        </p:spPr>
        <p:txBody>
          <a:bodyPr wrap="square" rtlCol="0">
            <a:spAutoFit/>
          </a:bodyPr>
          <a:lstStyle/>
          <a:p>
            <a:r>
              <a:rPr lang="en-US" sz="1500" b="1" dirty="0" smtClean="0">
                <a:solidFill>
                  <a:srgbClr val="10539C"/>
                </a:solidFill>
                <a:latin typeface="Arial" pitchFamily="34" charset="0"/>
                <a:cs typeface="Arial" pitchFamily="34" charset="0"/>
              </a:rPr>
              <a:t>IP Restrictions</a:t>
            </a:r>
            <a:endParaRPr lang="en-US" sz="1500" b="1" dirty="0">
              <a:solidFill>
                <a:srgbClr val="10539C"/>
              </a:solidFill>
              <a:latin typeface="Arial" pitchFamily="34" charset="0"/>
              <a:cs typeface="Arial" pitchFamily="34" charset="0"/>
            </a:endParaRPr>
          </a:p>
        </p:txBody>
      </p:sp>
      <p:sp>
        <p:nvSpPr>
          <p:cNvPr id="7" name="TextBox 6"/>
          <p:cNvSpPr txBox="1"/>
          <p:nvPr/>
        </p:nvSpPr>
        <p:spPr>
          <a:xfrm>
            <a:off x="457200" y="4286071"/>
            <a:ext cx="5943600" cy="1569660"/>
          </a:xfrm>
          <a:prstGeom prst="rect">
            <a:avLst/>
          </a:prstGeom>
          <a:noFill/>
        </p:spPr>
        <p:txBody>
          <a:bodyPr wrap="square" rtlCol="0">
            <a:spAutoFit/>
          </a:bodyPr>
          <a:lstStyle/>
          <a:p>
            <a:r>
              <a:rPr lang="en-US" sz="1200" dirty="0"/>
              <a:t>To program the IP address restrictions on the receive connector in Exchange 2007</a:t>
            </a:r>
            <a:r>
              <a:rPr lang="en-US" sz="1200" dirty="0" smtClean="0"/>
              <a:t>:</a:t>
            </a:r>
          </a:p>
          <a:p>
            <a:endParaRPr lang="en-US" sz="1200" dirty="0"/>
          </a:p>
          <a:p>
            <a:r>
              <a:rPr lang="en-US" sz="1200" b="1" dirty="0"/>
              <a:t>1.</a:t>
            </a:r>
            <a:r>
              <a:rPr lang="en-US" sz="1200" dirty="0"/>
              <a:t> Obtain the latest list of ExchangeDefender IPs from the </a:t>
            </a:r>
            <a:r>
              <a:rPr lang="en-US" sz="1200" dirty="0">
                <a:hlinkClick r:id="rId4"/>
              </a:rPr>
              <a:t>ExchangeDefender Deployment Guide</a:t>
            </a:r>
            <a:r>
              <a:rPr lang="en-US" sz="1200" dirty="0"/>
              <a:t> under </a:t>
            </a:r>
            <a:r>
              <a:rPr lang="en-US" sz="1200" i="1" dirty="0"/>
              <a:t>'Configuring IP </a:t>
            </a:r>
            <a:r>
              <a:rPr lang="en-US" sz="1200" i="1" dirty="0" smtClean="0"/>
              <a:t>Restrictions‘</a:t>
            </a:r>
          </a:p>
          <a:p>
            <a:endParaRPr lang="en-US" sz="1200" dirty="0"/>
          </a:p>
          <a:p>
            <a:r>
              <a:rPr lang="en-US" sz="1200" b="1" dirty="0"/>
              <a:t>2.</a:t>
            </a:r>
            <a:r>
              <a:rPr lang="en-US" sz="1200" dirty="0"/>
              <a:t> Open Exchange Management Console</a:t>
            </a:r>
          </a:p>
          <a:p>
            <a:r>
              <a:rPr lang="en-US" sz="1200" dirty="0"/>
              <a:t/>
            </a:r>
            <a:br>
              <a:rPr lang="en-US" sz="1200" dirty="0"/>
            </a:br>
            <a:endParaRPr lang="en-US" sz="1200" dirty="0"/>
          </a:p>
        </p:txBody>
      </p:sp>
      <p:sp>
        <p:nvSpPr>
          <p:cNvPr id="8" name="TextBox 7"/>
          <p:cNvSpPr txBox="1"/>
          <p:nvPr/>
        </p:nvSpPr>
        <p:spPr>
          <a:xfrm>
            <a:off x="457201" y="3990201"/>
            <a:ext cx="5474368" cy="276999"/>
          </a:xfrm>
          <a:prstGeom prst="rect">
            <a:avLst/>
          </a:prstGeom>
          <a:noFill/>
        </p:spPr>
        <p:txBody>
          <a:bodyPr wrap="square" rtlCol="0">
            <a:spAutoFit/>
          </a:bodyPr>
          <a:lstStyle/>
          <a:p>
            <a:r>
              <a:rPr lang="en-US" sz="1200" b="1" dirty="0" smtClean="0">
                <a:solidFill>
                  <a:srgbClr val="10539C"/>
                </a:solidFill>
                <a:latin typeface="Arial" pitchFamily="34" charset="0"/>
                <a:cs typeface="Arial" pitchFamily="34" charset="0"/>
              </a:rPr>
              <a:t>Exchange 2007/2010</a:t>
            </a:r>
            <a:endParaRPr lang="en-US" sz="1200" b="1" dirty="0">
              <a:solidFill>
                <a:srgbClr val="10539C"/>
              </a:solidFill>
              <a:latin typeface="Arial" pitchFamily="34" charset="0"/>
              <a:cs typeface="Arial" pitchFamily="34" charset="0"/>
            </a:endParaRPr>
          </a:p>
        </p:txBody>
      </p:sp>
      <p:pic>
        <p:nvPicPr>
          <p:cNvPr id="16386" name="Picture 2" descr="http://www.exchangedefender.com/images/ip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1" y="5562600"/>
            <a:ext cx="3276600" cy="283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37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21</a:t>
            </a:fld>
            <a:endParaRPr lang="en-US"/>
          </a:p>
        </p:txBody>
      </p:sp>
      <p:sp>
        <p:nvSpPr>
          <p:cNvPr id="9" name="TextBox 8"/>
          <p:cNvSpPr txBox="1"/>
          <p:nvPr/>
        </p:nvSpPr>
        <p:spPr>
          <a:xfrm>
            <a:off x="457200" y="1066800"/>
            <a:ext cx="5943600" cy="830997"/>
          </a:xfrm>
          <a:prstGeom prst="rect">
            <a:avLst/>
          </a:prstGeom>
          <a:noFill/>
        </p:spPr>
        <p:txBody>
          <a:bodyPr wrap="square" rtlCol="0">
            <a:spAutoFit/>
          </a:bodyPr>
          <a:lstStyle/>
          <a:p>
            <a:r>
              <a:rPr lang="en-US" sz="1200" b="1" dirty="0"/>
              <a:t>4.</a:t>
            </a:r>
            <a:r>
              <a:rPr lang="en-US" sz="1200" dirty="0"/>
              <a:t> SBS Users: Right click on the </a:t>
            </a:r>
            <a:r>
              <a:rPr lang="en-US" sz="1200" i="1" dirty="0"/>
              <a:t>"SBS Internet Mail Connector"</a:t>
            </a:r>
            <a:r>
              <a:rPr lang="en-US" sz="1200" dirty="0"/>
              <a:t> and select Properties</a:t>
            </a:r>
            <a:br>
              <a:rPr lang="en-US" sz="1200" dirty="0"/>
            </a:br>
            <a:r>
              <a:rPr lang="en-US" sz="1200" dirty="0"/>
              <a:t>NON-SBS Users: Right click on </a:t>
            </a:r>
            <a:r>
              <a:rPr lang="en-US" sz="1200" i="1" dirty="0"/>
              <a:t>"Default SERVERNAME"</a:t>
            </a:r>
            <a:r>
              <a:rPr lang="en-US" sz="1200" dirty="0"/>
              <a:t> and select </a:t>
            </a:r>
            <a:r>
              <a:rPr lang="en-US" sz="1200" i="1" dirty="0"/>
              <a:t>"Properties"</a:t>
            </a:r>
            <a:r>
              <a:rPr lang="en-US" sz="1200" dirty="0"/>
              <a:t>.</a:t>
            </a:r>
          </a:p>
          <a:p>
            <a:r>
              <a:rPr lang="en-US" sz="1200" dirty="0"/>
              <a:t> </a:t>
            </a:r>
            <a:r>
              <a:rPr lang="en-US" sz="1200" dirty="0"/>
              <a:t/>
            </a:r>
            <a:br>
              <a:rPr lang="en-US" sz="1200" dirty="0"/>
            </a:br>
            <a:endParaRPr lang="en-US" sz="1200" dirty="0"/>
          </a:p>
        </p:txBody>
      </p:sp>
      <p:pic>
        <p:nvPicPr>
          <p:cNvPr id="17410" name="Picture 2" descr="http://www.exchangedefender.com/images/ip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16" y="1600200"/>
            <a:ext cx="5476875"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33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22</a:t>
            </a:fld>
            <a:endParaRPr lang="en-US"/>
          </a:p>
        </p:txBody>
      </p:sp>
      <p:sp>
        <p:nvSpPr>
          <p:cNvPr id="9" name="TextBox 8"/>
          <p:cNvSpPr txBox="1"/>
          <p:nvPr/>
        </p:nvSpPr>
        <p:spPr>
          <a:xfrm>
            <a:off x="457200" y="1066800"/>
            <a:ext cx="5943600" cy="6001643"/>
          </a:xfrm>
          <a:prstGeom prst="rect">
            <a:avLst/>
          </a:prstGeom>
          <a:noFill/>
        </p:spPr>
        <p:txBody>
          <a:bodyPr wrap="square" rtlCol="0">
            <a:spAutoFit/>
          </a:bodyPr>
          <a:lstStyle/>
          <a:p>
            <a:r>
              <a:rPr lang="en-US" sz="1200" b="1" dirty="0"/>
              <a:t>5.</a:t>
            </a:r>
            <a:r>
              <a:rPr lang="en-US" sz="1200" dirty="0"/>
              <a:t> Once the dialog box pops up select the </a:t>
            </a:r>
            <a:r>
              <a:rPr lang="en-US" sz="1200" i="1" dirty="0"/>
              <a:t>"Network"</a:t>
            </a:r>
            <a:r>
              <a:rPr lang="en-US" sz="1200" dirty="0"/>
              <a:t> tab</a:t>
            </a:r>
            <a:r>
              <a:rPr lang="en-US" sz="1200" dirty="0" smtClean="0"/>
              <a:t>:</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r>
              <a:rPr lang="en-US" sz="1200" dirty="0"/>
              <a:t> </a:t>
            </a:r>
            <a:r>
              <a:rPr lang="en-US" sz="1200" dirty="0"/>
              <a:t/>
            </a:r>
            <a:br>
              <a:rPr lang="en-US" sz="1200" dirty="0"/>
            </a:br>
            <a:r>
              <a:rPr lang="en-US" sz="1200" dirty="0"/>
              <a:t/>
            </a:r>
            <a:br>
              <a:rPr lang="en-US" sz="1200" dirty="0"/>
            </a:br>
            <a:r>
              <a:rPr lang="en-US" sz="1200" b="1" dirty="0"/>
              <a:t>6.</a:t>
            </a:r>
            <a:r>
              <a:rPr lang="en-US" sz="1200" dirty="0"/>
              <a:t> Under "Receive mail from remote servers that have these addresses:" find the entry that says </a:t>
            </a:r>
            <a:r>
              <a:rPr lang="en-US" sz="1200" i="1" dirty="0"/>
              <a:t>0.0.0.0-255.255.255.0</a:t>
            </a:r>
            <a:r>
              <a:rPr lang="en-US" sz="1200" dirty="0"/>
              <a:t> and </a:t>
            </a:r>
            <a:r>
              <a:rPr lang="en-US" sz="1200" b="1" dirty="0"/>
              <a:t>delete</a:t>
            </a:r>
            <a:r>
              <a:rPr lang="en-US" sz="1200" dirty="0"/>
              <a:t> the record.</a:t>
            </a:r>
          </a:p>
          <a:p>
            <a:r>
              <a:rPr lang="en-US" sz="1200" dirty="0"/>
              <a:t> </a:t>
            </a:r>
            <a:r>
              <a:rPr lang="en-US" sz="1200" dirty="0"/>
              <a:t/>
            </a:r>
            <a:br>
              <a:rPr lang="en-US" sz="1200" dirty="0"/>
            </a:br>
            <a:endParaRPr lang="en-US" sz="1200" dirty="0"/>
          </a:p>
        </p:txBody>
      </p:sp>
      <p:pic>
        <p:nvPicPr>
          <p:cNvPr id="18434" name="Picture 2" descr="http://www.exchangedefender.com/images/ip_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40386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41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23</a:t>
            </a:fld>
            <a:endParaRPr lang="en-US"/>
          </a:p>
        </p:txBody>
      </p:sp>
      <p:sp>
        <p:nvSpPr>
          <p:cNvPr id="9" name="TextBox 8"/>
          <p:cNvSpPr txBox="1"/>
          <p:nvPr/>
        </p:nvSpPr>
        <p:spPr>
          <a:xfrm>
            <a:off x="457200" y="1066800"/>
            <a:ext cx="5943600" cy="3231654"/>
          </a:xfrm>
          <a:prstGeom prst="rect">
            <a:avLst/>
          </a:prstGeom>
          <a:noFill/>
        </p:spPr>
        <p:txBody>
          <a:bodyPr wrap="square" rtlCol="0">
            <a:spAutoFit/>
          </a:bodyPr>
          <a:lstStyle/>
          <a:p>
            <a:r>
              <a:rPr lang="en-US" sz="1200" b="1" dirty="0"/>
              <a:t>7.</a:t>
            </a:r>
            <a:r>
              <a:rPr lang="en-US" sz="1200" dirty="0"/>
              <a:t> Under "Receive mail from remote servers that have these addresses:" click </a:t>
            </a:r>
            <a:r>
              <a:rPr lang="en-US" sz="1200" b="1" dirty="0"/>
              <a:t>Add</a:t>
            </a:r>
            <a:r>
              <a:rPr lang="en-US" sz="1200" dirty="0"/>
              <a:t>. Input the first ExchangeDefender IP range/</a:t>
            </a:r>
            <a:r>
              <a:rPr lang="en-US" sz="1200" dirty="0" err="1"/>
              <a:t>netmask</a:t>
            </a:r>
            <a:r>
              <a:rPr lang="en-US" sz="1200" dirty="0"/>
              <a:t>. Repeat this step for each ExchangeDefender IP network in the deployment guide</a:t>
            </a:r>
            <a:r>
              <a:rPr lang="en-US" sz="1200" dirty="0" smtClean="0"/>
              <a:t>.</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r>
              <a:rPr lang="en-US" sz="1200" dirty="0"/>
              <a:t> </a:t>
            </a:r>
            <a:r>
              <a:rPr lang="en-US" sz="1200" dirty="0"/>
              <a:t/>
            </a:r>
            <a:br>
              <a:rPr lang="en-US" sz="1200" dirty="0"/>
            </a:br>
            <a:r>
              <a:rPr lang="en-US" sz="1200" dirty="0"/>
              <a:t/>
            </a:r>
            <a:br>
              <a:rPr lang="en-US" sz="1200" dirty="0"/>
            </a:br>
            <a:r>
              <a:rPr lang="en-US" sz="1200" b="1" dirty="0"/>
              <a:t>8.</a:t>
            </a:r>
            <a:r>
              <a:rPr lang="en-US" sz="1200" dirty="0"/>
              <a:t>Please ensure under the Authentication tab that </a:t>
            </a:r>
            <a:r>
              <a:rPr lang="en-US" sz="1200" dirty="0" smtClean="0"/>
              <a:t>Anonymous </a:t>
            </a:r>
            <a:r>
              <a:rPr lang="en-US" sz="1200" dirty="0"/>
              <a:t>delivery is allowed from our ranges.</a:t>
            </a:r>
          </a:p>
          <a:p>
            <a:r>
              <a:rPr lang="en-US" sz="1200" dirty="0"/>
              <a:t> </a:t>
            </a:r>
            <a:r>
              <a:rPr lang="en-US" sz="1200" dirty="0"/>
              <a:t/>
            </a:r>
            <a:br>
              <a:rPr lang="en-US" sz="1200" dirty="0"/>
            </a:br>
            <a:endParaRPr lang="en-US" sz="1200" dirty="0"/>
          </a:p>
        </p:txBody>
      </p:sp>
      <p:pic>
        <p:nvPicPr>
          <p:cNvPr id="19458" name="Picture 2" descr="http://www.exchangedefender.com/images/ip_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09749"/>
            <a:ext cx="29908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1"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408622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376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24</a:t>
            </a:fld>
            <a:endParaRPr lang="en-US"/>
          </a:p>
        </p:txBody>
      </p:sp>
      <p:sp>
        <p:nvSpPr>
          <p:cNvPr id="7" name="TextBox 6"/>
          <p:cNvSpPr txBox="1"/>
          <p:nvPr/>
        </p:nvSpPr>
        <p:spPr>
          <a:xfrm>
            <a:off x="457200" y="1286470"/>
            <a:ext cx="5943600" cy="3416320"/>
          </a:xfrm>
          <a:prstGeom prst="rect">
            <a:avLst/>
          </a:prstGeom>
          <a:noFill/>
        </p:spPr>
        <p:txBody>
          <a:bodyPr wrap="square" rtlCol="0">
            <a:spAutoFit/>
          </a:bodyPr>
          <a:lstStyle/>
          <a:p>
            <a:r>
              <a:rPr lang="en-US" sz="1200" b="1" dirty="0"/>
              <a:t>1.</a:t>
            </a:r>
            <a:r>
              <a:rPr lang="en-US" sz="1200" dirty="0"/>
              <a:t> Obtain the latest list of ExchangeDefender IPs from the </a:t>
            </a:r>
            <a:r>
              <a:rPr lang="en-US" sz="1200" dirty="0">
                <a:hlinkClick r:id="rId4"/>
              </a:rPr>
              <a:t>ExchangeDefender Deployment Guide</a:t>
            </a:r>
            <a:r>
              <a:rPr lang="en-US" sz="1200" dirty="0"/>
              <a:t> under </a:t>
            </a:r>
            <a:r>
              <a:rPr lang="en-US" sz="1200" i="1" dirty="0"/>
              <a:t>'Configuring IP </a:t>
            </a:r>
            <a:r>
              <a:rPr lang="en-US" sz="1200" i="1" dirty="0" smtClean="0"/>
              <a:t>Restrictions‘.</a:t>
            </a:r>
          </a:p>
          <a:p>
            <a:endParaRPr lang="en-US" sz="1200" i="1" dirty="0"/>
          </a:p>
          <a:p>
            <a:endParaRPr lang="en-US" sz="1200" i="1" dirty="0" smtClean="0"/>
          </a:p>
          <a:p>
            <a:endParaRPr lang="en-US" sz="1200" i="1" dirty="0"/>
          </a:p>
          <a:p>
            <a:endParaRPr lang="en-US" sz="1200" i="1" dirty="0" smtClean="0"/>
          </a:p>
          <a:p>
            <a:endParaRPr lang="en-US" sz="1200" i="1" dirty="0"/>
          </a:p>
          <a:p>
            <a:endParaRPr lang="en-US" sz="1200" i="1" dirty="0" smtClean="0"/>
          </a:p>
          <a:p>
            <a:endParaRPr lang="en-US" sz="1200" i="1" dirty="0"/>
          </a:p>
          <a:p>
            <a:endParaRPr lang="en-US" sz="1200" i="1" dirty="0" smtClean="0"/>
          </a:p>
          <a:p>
            <a:endParaRPr lang="en-US" sz="1200" i="1" dirty="0"/>
          </a:p>
          <a:p>
            <a:endParaRPr lang="en-US" sz="1200" i="1" dirty="0" smtClean="0"/>
          </a:p>
          <a:p>
            <a:endParaRPr lang="en-US" sz="1200" i="1" dirty="0" smtClean="0"/>
          </a:p>
          <a:p>
            <a:endParaRPr lang="en-US" sz="1200" dirty="0"/>
          </a:p>
          <a:p>
            <a:r>
              <a:rPr lang="en-US" sz="1200" b="1" dirty="0"/>
              <a:t>2.</a:t>
            </a:r>
            <a:r>
              <a:rPr lang="en-US" sz="1200" dirty="0"/>
              <a:t> Login to your Exchange 2003 server and open </a:t>
            </a:r>
            <a:r>
              <a:rPr lang="en-US" sz="1200" i="1" dirty="0"/>
              <a:t>System </a:t>
            </a:r>
            <a:r>
              <a:rPr lang="en-US" sz="1200" i="1" dirty="0" smtClean="0"/>
              <a:t>Manager.</a:t>
            </a:r>
            <a:endParaRPr lang="en-US" sz="1200" dirty="0"/>
          </a:p>
          <a:p>
            <a:r>
              <a:rPr lang="en-US" sz="1200" dirty="0"/>
              <a:t> </a:t>
            </a:r>
            <a:r>
              <a:rPr lang="en-US" sz="1200" dirty="0"/>
              <a:t/>
            </a:r>
            <a:br>
              <a:rPr lang="en-US" sz="1200" dirty="0"/>
            </a:br>
            <a:r>
              <a:rPr lang="en-US" sz="1200" dirty="0"/>
              <a:t/>
            </a:r>
            <a:br>
              <a:rPr lang="en-US" sz="1200" dirty="0"/>
            </a:br>
            <a:endParaRPr lang="en-US" sz="1200" dirty="0"/>
          </a:p>
        </p:txBody>
      </p:sp>
      <p:sp>
        <p:nvSpPr>
          <p:cNvPr id="8" name="TextBox 7"/>
          <p:cNvSpPr txBox="1"/>
          <p:nvPr/>
        </p:nvSpPr>
        <p:spPr>
          <a:xfrm>
            <a:off x="457201" y="990600"/>
            <a:ext cx="5474368" cy="276999"/>
          </a:xfrm>
          <a:prstGeom prst="rect">
            <a:avLst/>
          </a:prstGeom>
          <a:noFill/>
        </p:spPr>
        <p:txBody>
          <a:bodyPr wrap="square" rtlCol="0">
            <a:spAutoFit/>
          </a:bodyPr>
          <a:lstStyle/>
          <a:p>
            <a:r>
              <a:rPr lang="en-US" sz="1200" b="1" dirty="0" smtClean="0">
                <a:solidFill>
                  <a:srgbClr val="10539C"/>
                </a:solidFill>
                <a:latin typeface="Arial" pitchFamily="34" charset="0"/>
                <a:cs typeface="Arial" pitchFamily="34" charset="0"/>
              </a:rPr>
              <a:t>Exchange 2003</a:t>
            </a:r>
            <a:endParaRPr lang="en-US" sz="1200" b="1" dirty="0">
              <a:solidFill>
                <a:srgbClr val="10539C"/>
              </a:solidFill>
              <a:latin typeface="Arial" pitchFamily="34" charset="0"/>
              <a:cs typeface="Arial" pitchFamily="34" charset="0"/>
            </a:endParaRPr>
          </a:p>
        </p:txBody>
      </p:sp>
      <p:pic>
        <p:nvPicPr>
          <p:cNvPr id="20482" name="Picture 2" descr="http://www.exchangedefender.com/images/03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05000"/>
            <a:ext cx="50196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583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25</a:t>
            </a:fld>
            <a:endParaRPr lang="en-US"/>
          </a:p>
        </p:txBody>
      </p:sp>
      <p:sp>
        <p:nvSpPr>
          <p:cNvPr id="7" name="TextBox 6"/>
          <p:cNvSpPr txBox="1"/>
          <p:nvPr/>
        </p:nvSpPr>
        <p:spPr>
          <a:xfrm>
            <a:off x="457200" y="1066800"/>
            <a:ext cx="5943600" cy="830997"/>
          </a:xfrm>
          <a:prstGeom prst="rect">
            <a:avLst/>
          </a:prstGeom>
          <a:noFill/>
        </p:spPr>
        <p:txBody>
          <a:bodyPr wrap="square" rtlCol="0">
            <a:spAutoFit/>
          </a:bodyPr>
          <a:lstStyle/>
          <a:p>
            <a:r>
              <a:rPr lang="en-US" sz="1200" b="1" dirty="0" smtClean="0"/>
              <a:t>3</a:t>
            </a:r>
            <a:r>
              <a:rPr lang="en-US" sz="1200" b="1" dirty="0"/>
              <a:t>.</a:t>
            </a:r>
            <a:r>
              <a:rPr lang="en-US" sz="1200" dirty="0"/>
              <a:t> Expand Servers, </a:t>
            </a:r>
            <a:r>
              <a:rPr lang="en-US" sz="1200" dirty="0" err="1"/>
              <a:t>ServerName</a:t>
            </a:r>
            <a:r>
              <a:rPr lang="en-US" sz="1200" dirty="0"/>
              <a:t>, Protocols, SMTP - right click </a:t>
            </a:r>
            <a:r>
              <a:rPr lang="en-US" sz="1200" i="1" dirty="0"/>
              <a:t>"Default SMTP Virtual Server"</a:t>
            </a:r>
            <a:r>
              <a:rPr lang="en-US" sz="1200" dirty="0"/>
              <a:t> (Or the active receive connector name) and select </a:t>
            </a:r>
            <a:r>
              <a:rPr lang="en-US" sz="1200" dirty="0" smtClean="0"/>
              <a:t>properties.</a:t>
            </a:r>
            <a:endParaRPr lang="en-US" sz="1200" dirty="0"/>
          </a:p>
          <a:p>
            <a:r>
              <a:rPr lang="en-US" sz="1200" dirty="0"/>
              <a:t/>
            </a:r>
            <a:br>
              <a:rPr lang="en-US" sz="1200" dirty="0"/>
            </a:br>
            <a:endParaRPr lang="en-US" sz="1200" dirty="0"/>
          </a:p>
        </p:txBody>
      </p:sp>
      <p:pic>
        <p:nvPicPr>
          <p:cNvPr id="21506" name="Picture 2" descr="http://www.exchangedefender.com/images/03_3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 y="1600200"/>
            <a:ext cx="256222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exchangedefender.com/images/03_3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7" y="5334000"/>
            <a:ext cx="348615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781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26</a:t>
            </a:fld>
            <a:endParaRPr lang="en-US"/>
          </a:p>
        </p:txBody>
      </p:sp>
      <p:sp>
        <p:nvSpPr>
          <p:cNvPr id="7" name="TextBox 6"/>
          <p:cNvSpPr txBox="1"/>
          <p:nvPr/>
        </p:nvSpPr>
        <p:spPr>
          <a:xfrm>
            <a:off x="457200" y="1066800"/>
            <a:ext cx="5943600" cy="5816977"/>
          </a:xfrm>
          <a:prstGeom prst="rect">
            <a:avLst/>
          </a:prstGeom>
          <a:noFill/>
        </p:spPr>
        <p:txBody>
          <a:bodyPr wrap="square" rtlCol="0">
            <a:spAutoFit/>
          </a:bodyPr>
          <a:lstStyle/>
          <a:p>
            <a:r>
              <a:rPr lang="en-US" sz="1200" b="1" dirty="0"/>
              <a:t>4.</a:t>
            </a:r>
            <a:r>
              <a:rPr lang="en-US" sz="1200" dirty="0"/>
              <a:t> Navigate to the </a:t>
            </a:r>
            <a:r>
              <a:rPr lang="en-US" sz="1200" i="1" dirty="0"/>
              <a:t>Access tab</a:t>
            </a:r>
            <a:r>
              <a:rPr lang="en-US" sz="1200" dirty="0"/>
              <a:t> and then select the </a:t>
            </a:r>
            <a:r>
              <a:rPr lang="en-US" sz="1200" i="1" dirty="0"/>
              <a:t>Connection button</a:t>
            </a:r>
            <a:r>
              <a:rPr lang="en-US" sz="1200" dirty="0"/>
              <a:t>.</a:t>
            </a:r>
          </a:p>
          <a:p>
            <a:r>
              <a:rPr lang="en-US" sz="1200" dirty="0"/>
              <a:t> </a:t>
            </a:r>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r>
              <a:rPr lang="en-US" sz="1200" dirty="0"/>
              <a:t/>
            </a:r>
            <a:br>
              <a:rPr lang="en-US" sz="1200" dirty="0"/>
            </a:br>
            <a:r>
              <a:rPr lang="en-US" sz="1200" dirty="0"/>
              <a:t/>
            </a:r>
            <a:br>
              <a:rPr lang="en-US" sz="1200" dirty="0"/>
            </a:br>
            <a:r>
              <a:rPr lang="en-US" sz="1200" b="1" dirty="0"/>
              <a:t>5.</a:t>
            </a:r>
            <a:r>
              <a:rPr lang="en-US" sz="1200" dirty="0"/>
              <a:t> Remove any entries from previous providers or entries that have the IP range </a:t>
            </a:r>
            <a:r>
              <a:rPr lang="en-US" sz="1200" i="1" dirty="0"/>
              <a:t>0.0.0.0 - 255.255.255.0</a:t>
            </a:r>
            <a:endParaRPr lang="en-US" sz="1200" dirty="0"/>
          </a:p>
          <a:p>
            <a:r>
              <a:rPr lang="en-US" sz="1200" dirty="0"/>
              <a:t/>
            </a:r>
            <a:br>
              <a:rPr lang="en-US" sz="1200" dirty="0"/>
            </a:br>
            <a:endParaRPr lang="en-US" sz="1200" dirty="0"/>
          </a:p>
        </p:txBody>
      </p:sp>
      <p:pic>
        <p:nvPicPr>
          <p:cNvPr id="22530" name="Picture 2" descr="http://www.exchangedefender.com/images/03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01" y="1447800"/>
            <a:ext cx="3895725"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561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27</a:t>
            </a:fld>
            <a:endParaRPr lang="en-US"/>
          </a:p>
        </p:txBody>
      </p:sp>
      <p:sp>
        <p:nvSpPr>
          <p:cNvPr id="7" name="TextBox 6"/>
          <p:cNvSpPr txBox="1"/>
          <p:nvPr/>
        </p:nvSpPr>
        <p:spPr>
          <a:xfrm>
            <a:off x="457200" y="1066800"/>
            <a:ext cx="5943600" cy="7109639"/>
          </a:xfrm>
          <a:prstGeom prst="rect">
            <a:avLst/>
          </a:prstGeom>
          <a:noFill/>
        </p:spPr>
        <p:txBody>
          <a:bodyPr wrap="square" rtlCol="0">
            <a:spAutoFit/>
          </a:bodyPr>
          <a:lstStyle/>
          <a:p>
            <a:r>
              <a:rPr lang="en-US" sz="1200" b="1" dirty="0"/>
              <a:t>6.</a:t>
            </a:r>
            <a:r>
              <a:rPr lang="en-US" sz="1200" dirty="0"/>
              <a:t> Click </a:t>
            </a:r>
            <a:r>
              <a:rPr lang="en-US" sz="1200" b="1" dirty="0"/>
              <a:t>Add</a:t>
            </a:r>
            <a:r>
              <a:rPr lang="en-US" sz="1200" dirty="0"/>
              <a:t> to enter a new IP restriction. Select the </a:t>
            </a:r>
            <a:r>
              <a:rPr lang="en-US" sz="1200" i="1" dirty="0"/>
              <a:t>Group of computers</a:t>
            </a:r>
            <a:r>
              <a:rPr lang="en-US" sz="1200" dirty="0"/>
              <a:t> option, insert the first IP range for ExchangeDefender and set the subnet mask to </a:t>
            </a:r>
            <a:r>
              <a:rPr lang="en-US" sz="1200" i="1" dirty="0"/>
              <a:t>255.255.255.0</a:t>
            </a:r>
            <a:r>
              <a:rPr lang="en-US" sz="1200" dirty="0"/>
              <a:t> - click </a:t>
            </a:r>
            <a:r>
              <a:rPr lang="en-US" sz="1200" b="1" dirty="0"/>
              <a:t>OK</a:t>
            </a:r>
            <a:r>
              <a:rPr lang="en-US" sz="1200" dirty="0"/>
              <a:t>. Repeat this step for each ExchangeDefender network</a:t>
            </a:r>
            <a:r>
              <a:rPr lang="en-US" sz="1200" dirty="0" smtClean="0"/>
              <a:t>.</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r>
              <a:rPr lang="en-US" sz="1200" dirty="0"/>
              <a:t> </a:t>
            </a:r>
            <a:r>
              <a:rPr lang="en-US" sz="1200" dirty="0"/>
              <a:t/>
            </a:r>
            <a:br>
              <a:rPr lang="en-US" sz="1200" dirty="0"/>
            </a:br>
            <a:r>
              <a:rPr lang="en-US" sz="1200" dirty="0"/>
              <a:t/>
            </a:r>
            <a:br>
              <a:rPr lang="en-US" sz="1200" dirty="0"/>
            </a:br>
            <a:r>
              <a:rPr lang="en-US" sz="1200" b="1" dirty="0"/>
              <a:t>7.</a:t>
            </a:r>
            <a:r>
              <a:rPr lang="en-US" sz="1200" dirty="0"/>
              <a:t> Restart the </a:t>
            </a:r>
            <a:r>
              <a:rPr lang="en-US" sz="1200" i="1" dirty="0"/>
              <a:t>Simple Mail Transfer Protocol (SMTP)</a:t>
            </a:r>
            <a:r>
              <a:rPr lang="en-US" sz="1200" dirty="0"/>
              <a:t> service to apply the changes</a:t>
            </a:r>
            <a:r>
              <a:rPr lang="en-US" sz="1200" dirty="0" smtClean="0"/>
              <a:t>.</a:t>
            </a:r>
          </a:p>
          <a:p>
            <a:endParaRPr lang="en-US" sz="1200" dirty="0"/>
          </a:p>
          <a:p>
            <a:r>
              <a:rPr lang="en-US" sz="1200" b="1" dirty="0"/>
              <a:t>Warning:</a:t>
            </a:r>
            <a:r>
              <a:rPr lang="en-US" sz="1200" dirty="0"/>
              <a:t> Do not enforce IP restrictions until at least 72 hours after the MX record change. Enforcing IP restrictions while your old DNS zone is still cached on the Internet will result in a permanent mail loss and mail delays</a:t>
            </a:r>
            <a:r>
              <a:rPr lang="en-US" sz="1200" dirty="0" smtClean="0"/>
              <a:t>.</a:t>
            </a:r>
          </a:p>
          <a:p>
            <a:endParaRPr lang="en-US" sz="1200" dirty="0"/>
          </a:p>
          <a:p>
            <a:r>
              <a:rPr lang="en-US" sz="1200" dirty="0"/>
              <a:t>Should the IP restrictions be applied on the firewall or on the mail server? We are frequently asked this question and the answer depends on whether you have external users or third parties attempting to relay mail through your mail server. If you have external connections to your SMTP server (from third party vendors or mobile users) then it is easier to enforce restrictions on the mail server and enforce password protected SMTP access there. However, if you do not have external connections the restrictions should be enforced on the firewall in order to free up resources on the mail server.</a:t>
            </a:r>
          </a:p>
          <a:p>
            <a:r>
              <a:rPr lang="en-US" sz="1200" dirty="0"/>
              <a:t/>
            </a:r>
            <a:br>
              <a:rPr lang="en-US" sz="1200" dirty="0"/>
            </a:br>
            <a:endParaRPr lang="en-US" sz="1200" dirty="0"/>
          </a:p>
        </p:txBody>
      </p:sp>
      <p:pic>
        <p:nvPicPr>
          <p:cNvPr id="23554" name="Picture 2" descr="http://www.exchangedefender.com/images/03_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96" y="1828799"/>
            <a:ext cx="367665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85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3" name="TextBox 2"/>
          <p:cNvSpPr txBox="1"/>
          <p:nvPr/>
        </p:nvSpPr>
        <p:spPr>
          <a:xfrm>
            <a:off x="457199" y="1371600"/>
            <a:ext cx="5943600" cy="4154984"/>
          </a:xfrm>
          <a:prstGeom prst="rect">
            <a:avLst/>
          </a:prstGeom>
          <a:noFill/>
        </p:spPr>
        <p:txBody>
          <a:bodyPr wrap="square" rtlCol="0">
            <a:spAutoFit/>
          </a:bodyPr>
          <a:lstStyle/>
          <a:p>
            <a:r>
              <a:rPr lang="en-US" sz="1200" dirty="0"/>
              <a:t>Own Web Now Corp recommends deployment of Client Software Suite solutions over email Daily and Intraday digest reports for several reasons</a:t>
            </a:r>
            <a:r>
              <a:rPr lang="en-US" sz="1200" dirty="0" smtClean="0"/>
              <a:t>:</a:t>
            </a:r>
          </a:p>
          <a:p>
            <a:endParaRPr lang="en-US" sz="1200" dirty="0"/>
          </a:p>
          <a:p>
            <a:pPr marL="171450" indent="-171450">
              <a:buFont typeface="Arial" pitchFamily="34" charset="0"/>
              <a:buChar char="•"/>
            </a:pPr>
            <a:r>
              <a:rPr lang="en-US" sz="1200" dirty="0"/>
              <a:t>Over 99% of all email SPAM reports are ignored or filtered to junk mail.</a:t>
            </a:r>
          </a:p>
          <a:p>
            <a:pPr marL="171450" indent="-171450">
              <a:buFont typeface="Arial" pitchFamily="34" charset="0"/>
              <a:buChar char="•"/>
            </a:pPr>
            <a:r>
              <a:rPr lang="en-US" sz="1200" dirty="0"/>
              <a:t>Outlook and Desktop addins allow for </a:t>
            </a:r>
            <a:r>
              <a:rPr lang="en-US" sz="1200" dirty="0" smtClean="0"/>
              <a:t>real-time </a:t>
            </a:r>
            <a:r>
              <a:rPr lang="en-US" sz="1200" dirty="0"/>
              <a:t>access to SPAM quarantines and settings.</a:t>
            </a:r>
          </a:p>
          <a:p>
            <a:pPr marL="171450" indent="-171450">
              <a:buFont typeface="Arial" pitchFamily="34" charset="0"/>
              <a:buChar char="•"/>
            </a:pPr>
            <a:r>
              <a:rPr lang="en-US" sz="1200" dirty="0"/>
              <a:t>Client Desktop solutions work the way users do, in the applications they use.</a:t>
            </a:r>
          </a:p>
          <a:p>
            <a:pPr marL="171450" indent="-171450">
              <a:buFont typeface="Arial" pitchFamily="34" charset="0"/>
              <a:buChar char="•"/>
            </a:pPr>
            <a:r>
              <a:rPr lang="en-US" sz="1200" dirty="0"/>
              <a:t>Client Desktop solutions are interruptive, they alert the users when necessary</a:t>
            </a:r>
            <a:r>
              <a:rPr lang="en-US" sz="1200" dirty="0" smtClean="0"/>
              <a:t>.</a:t>
            </a:r>
          </a:p>
          <a:p>
            <a:endParaRPr lang="en-US" sz="1200" dirty="0"/>
          </a:p>
          <a:p>
            <a:r>
              <a:rPr lang="en-US" sz="1200" dirty="0"/>
              <a:t>ExchangeDefender Client Software Suite was designed to give the user a more familiar experience, closely tied to the way they access their email and messaging. Outlook 2007 addin is perfect for Outlook power-users that never want to leave their Outlook experience. Similarly, Windows Desktop agent "</a:t>
            </a:r>
            <a:r>
              <a:rPr lang="en-US" sz="1200" dirty="0" smtClean="0"/>
              <a:t>annoyerizer</a:t>
            </a:r>
            <a:r>
              <a:rPr lang="en-US" sz="1200" dirty="0"/>
              <a:t>" was designed for sales professionals, travel agents, financial industry employees and anyone that needs frequent alerts telling them that SPAM has been blocked from their inbox</a:t>
            </a:r>
            <a:r>
              <a:rPr lang="en-US" sz="1200" dirty="0" smtClean="0"/>
              <a:t>.</a:t>
            </a:r>
          </a:p>
          <a:p>
            <a:endParaRPr lang="en-US" sz="1200" dirty="0"/>
          </a:p>
          <a:p>
            <a:r>
              <a:rPr lang="en-US" sz="1200" dirty="0"/>
              <a:t>For more information about Client Software Suite please see the following page:</a:t>
            </a:r>
          </a:p>
          <a:p>
            <a:r>
              <a:rPr lang="en-US" sz="1200" dirty="0">
                <a:hlinkClick r:id="rId3"/>
              </a:rPr>
              <a:t>http://</a:t>
            </a:r>
            <a:r>
              <a:rPr lang="en-US" sz="1200" dirty="0" smtClean="0">
                <a:hlinkClick r:id="rId3"/>
              </a:rPr>
              <a:t>www.exchangedefender.com/features_client_software.php</a:t>
            </a:r>
            <a:r>
              <a:rPr lang="en-US" sz="1200" dirty="0" smtClean="0"/>
              <a:t>.</a:t>
            </a:r>
          </a:p>
          <a:p>
            <a:endParaRPr lang="en-US" sz="1200" dirty="0"/>
          </a:p>
          <a:p>
            <a:r>
              <a:rPr lang="en-US" sz="1200" dirty="0"/>
              <a:t>Documentation, branding and deployment instructions are available in the individual downloads.</a:t>
            </a:r>
          </a:p>
          <a:p>
            <a:r>
              <a:rPr lang="en-US" sz="1200" dirty="0"/>
              <a:t/>
            </a:r>
            <a:br>
              <a:rPr lang="en-US" sz="1200" dirty="0"/>
            </a:br>
            <a:endParaRPr lang="en-US" sz="12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28</a:t>
            </a:fld>
            <a:endParaRPr lang="en-US"/>
          </a:p>
        </p:txBody>
      </p:sp>
      <p:sp>
        <p:nvSpPr>
          <p:cNvPr id="6" name="TextBox 5"/>
          <p:cNvSpPr txBox="1"/>
          <p:nvPr/>
        </p:nvSpPr>
        <p:spPr>
          <a:xfrm>
            <a:off x="457200" y="1066800"/>
            <a:ext cx="5474368" cy="323165"/>
          </a:xfrm>
          <a:prstGeom prst="rect">
            <a:avLst/>
          </a:prstGeom>
          <a:noFill/>
        </p:spPr>
        <p:txBody>
          <a:bodyPr wrap="square" rtlCol="0">
            <a:spAutoFit/>
          </a:bodyPr>
          <a:lstStyle/>
          <a:p>
            <a:r>
              <a:rPr lang="en-US" sz="1500" b="1" dirty="0" smtClean="0">
                <a:solidFill>
                  <a:srgbClr val="10539C"/>
                </a:solidFill>
                <a:latin typeface="Arial" pitchFamily="34" charset="0"/>
                <a:cs typeface="Arial" pitchFamily="34" charset="0"/>
              </a:rPr>
              <a:t>Network Configuration</a:t>
            </a:r>
            <a:endParaRPr lang="en-US" sz="1500" b="1" dirty="0">
              <a:solidFill>
                <a:srgbClr val="10539C"/>
              </a:solidFill>
              <a:latin typeface="Arial" pitchFamily="34" charset="0"/>
              <a:cs typeface="Arial" pitchFamily="34" charset="0"/>
            </a:endParaRPr>
          </a:p>
        </p:txBody>
      </p:sp>
      <p:sp>
        <p:nvSpPr>
          <p:cNvPr id="9" name="TextBox 8"/>
          <p:cNvSpPr txBox="1"/>
          <p:nvPr/>
        </p:nvSpPr>
        <p:spPr>
          <a:xfrm>
            <a:off x="457200" y="5598616"/>
            <a:ext cx="5943600" cy="1015663"/>
          </a:xfrm>
          <a:prstGeom prst="rect">
            <a:avLst/>
          </a:prstGeom>
          <a:noFill/>
        </p:spPr>
        <p:txBody>
          <a:bodyPr wrap="square" rtlCol="0">
            <a:spAutoFit/>
          </a:bodyPr>
          <a:lstStyle/>
          <a:p>
            <a:endParaRPr lang="en-US" sz="1200" dirty="0"/>
          </a:p>
          <a:p>
            <a:r>
              <a:rPr lang="en-US" sz="1200" dirty="0"/>
              <a:t>ExchangeDefender is a very flexible security solution and we encourage our more technically advanced partners to use ExchangeDefender to improve reliability and failover of their own sites with ExchangeDefender's help.</a:t>
            </a:r>
            <a:r>
              <a:rPr lang="en-US" sz="1200" dirty="0"/>
              <a:t/>
            </a:r>
            <a:br>
              <a:rPr lang="en-US" sz="1200" dirty="0"/>
            </a:br>
            <a:endParaRPr lang="en-US" sz="1200" dirty="0"/>
          </a:p>
        </p:txBody>
      </p:sp>
      <p:sp>
        <p:nvSpPr>
          <p:cNvPr id="10" name="TextBox 9"/>
          <p:cNvSpPr txBox="1"/>
          <p:nvPr/>
        </p:nvSpPr>
        <p:spPr>
          <a:xfrm>
            <a:off x="457201" y="5391835"/>
            <a:ext cx="5474368" cy="323165"/>
          </a:xfrm>
          <a:prstGeom prst="rect">
            <a:avLst/>
          </a:prstGeom>
          <a:noFill/>
        </p:spPr>
        <p:txBody>
          <a:bodyPr wrap="square" rtlCol="0">
            <a:spAutoFit/>
          </a:bodyPr>
          <a:lstStyle/>
          <a:p>
            <a:r>
              <a:rPr lang="en-US" sz="1500" b="1" dirty="0" smtClean="0">
                <a:solidFill>
                  <a:srgbClr val="10539C"/>
                </a:solidFill>
                <a:latin typeface="Arial" pitchFamily="34" charset="0"/>
                <a:cs typeface="Arial" pitchFamily="34" charset="0"/>
              </a:rPr>
              <a:t>Advanced Deployment Considerations</a:t>
            </a:r>
            <a:endParaRPr lang="en-US" sz="1500" b="1" dirty="0">
              <a:solidFill>
                <a:srgbClr val="10539C"/>
              </a:solidFill>
              <a:latin typeface="Arial" pitchFamily="34" charset="0"/>
              <a:cs typeface="Arial" pitchFamily="34" charset="0"/>
            </a:endParaRPr>
          </a:p>
        </p:txBody>
      </p:sp>
    </p:spTree>
    <p:extLst>
      <p:ext uri="{BB962C8B-B14F-4D97-AF65-F5344CB8AC3E}">
        <p14:creationId xmlns:p14="http://schemas.microsoft.com/office/powerpoint/2010/main" val="3904591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2" name="TextBox 1"/>
          <p:cNvSpPr txBox="1"/>
          <p:nvPr/>
        </p:nvSpPr>
        <p:spPr>
          <a:xfrm>
            <a:off x="457200" y="1066800"/>
            <a:ext cx="5474368" cy="323165"/>
          </a:xfrm>
          <a:prstGeom prst="rect">
            <a:avLst/>
          </a:prstGeom>
          <a:noFill/>
        </p:spPr>
        <p:txBody>
          <a:bodyPr wrap="square" rtlCol="0">
            <a:spAutoFit/>
          </a:bodyPr>
          <a:lstStyle/>
          <a:p>
            <a:r>
              <a:rPr lang="en-US" sz="1500" b="1" dirty="0" smtClean="0">
                <a:solidFill>
                  <a:srgbClr val="10539C"/>
                </a:solidFill>
                <a:latin typeface="Arial" pitchFamily="34" charset="0"/>
                <a:cs typeface="Arial" pitchFamily="34" charset="0"/>
              </a:rPr>
              <a:t>Checklist</a:t>
            </a:r>
            <a:endParaRPr lang="en-US" sz="1500" b="1" dirty="0">
              <a:solidFill>
                <a:srgbClr val="10539C"/>
              </a:solidFill>
              <a:latin typeface="Arial" pitchFamily="34" charset="0"/>
              <a:cs typeface="Arial" pitchFamily="34" charset="0"/>
            </a:endParaRPr>
          </a:p>
        </p:txBody>
      </p:sp>
      <p:sp>
        <p:nvSpPr>
          <p:cNvPr id="3" name="TextBox 2"/>
          <p:cNvSpPr txBox="1"/>
          <p:nvPr/>
        </p:nvSpPr>
        <p:spPr>
          <a:xfrm>
            <a:off x="457199" y="1466165"/>
            <a:ext cx="5943600" cy="6370975"/>
          </a:xfrm>
          <a:prstGeom prst="rect">
            <a:avLst/>
          </a:prstGeom>
          <a:noFill/>
        </p:spPr>
        <p:txBody>
          <a:bodyPr wrap="square" rtlCol="0">
            <a:spAutoFit/>
          </a:bodyPr>
          <a:lstStyle/>
          <a:p>
            <a:r>
              <a:rPr lang="en-US" sz="1200" dirty="0"/>
              <a:t>In order to deploy ExchangeDefender and safely secure the mail server and individual users you need to have access to the following</a:t>
            </a:r>
            <a:r>
              <a:rPr lang="en-US" sz="1200" dirty="0" smtClean="0"/>
              <a:t>:</a:t>
            </a:r>
          </a:p>
          <a:p>
            <a:endParaRPr lang="en-US" sz="1200" dirty="0"/>
          </a:p>
          <a:p>
            <a:pPr marL="171450" indent="-171450">
              <a:buFont typeface="Arial" pitchFamily="34" charset="0"/>
              <a:buChar char="•"/>
            </a:pPr>
            <a:r>
              <a:rPr lang="en-US" sz="1200" b="1" dirty="0"/>
              <a:t>Domain Name (DNS) control</a:t>
            </a:r>
            <a:r>
              <a:rPr lang="en-US" sz="1200" dirty="0"/>
              <a:t> - Because ExchangeDefender SMTP Security is activated by pointing the domain's mail exchanger (MX) record to </a:t>
            </a:r>
            <a:r>
              <a:rPr lang="en-US" sz="1200" i="1" dirty="0"/>
              <a:t>inbound30.exchangedefender.com</a:t>
            </a:r>
            <a:r>
              <a:rPr lang="en-US" sz="1200" dirty="0"/>
              <a:t> you must have the ability to change the DNS</a:t>
            </a:r>
            <a:r>
              <a:rPr lang="en-US" sz="1200" dirty="0" smtClean="0"/>
              <a:t>.</a:t>
            </a:r>
          </a:p>
          <a:p>
            <a:pPr marL="171450" indent="-171450">
              <a:buFont typeface="Arial" pitchFamily="34" charset="0"/>
              <a:buChar char="•"/>
            </a:pPr>
            <a:endParaRPr lang="en-US" sz="1200" dirty="0"/>
          </a:p>
          <a:p>
            <a:pPr marL="171450" indent="-171450">
              <a:buFont typeface="Arial" pitchFamily="34" charset="0"/>
              <a:buChar char="•"/>
            </a:pPr>
            <a:r>
              <a:rPr lang="en-US" sz="1200" b="1" dirty="0"/>
              <a:t>Mail Server Administrative access</a:t>
            </a:r>
            <a:r>
              <a:rPr lang="en-US" sz="1200" dirty="0"/>
              <a:t> - Hackers and spammers can bypass ExchangeDefender if the mail server remains exposed to anonymous SMTP traffic. Furthermore, some data such as Active Directory (LDAP) access can only be accessed from the mail server. Finally, you will have to disable some built in antispam software that will interfere with the delivery of SPAM reports</a:t>
            </a:r>
            <a:r>
              <a:rPr lang="en-US" sz="1200" dirty="0" smtClean="0"/>
              <a:t>.</a:t>
            </a:r>
          </a:p>
          <a:p>
            <a:pPr marL="171450" indent="-171450">
              <a:buFont typeface="Arial" pitchFamily="34" charset="0"/>
              <a:buChar char="•"/>
            </a:pPr>
            <a:endParaRPr lang="en-US" sz="1200" dirty="0"/>
          </a:p>
          <a:p>
            <a:pPr marL="171450" indent="-171450">
              <a:buFont typeface="Arial" pitchFamily="34" charset="0"/>
              <a:buChar char="•"/>
            </a:pPr>
            <a:r>
              <a:rPr lang="en-US" sz="1200" b="1" dirty="0"/>
              <a:t>Firewall access</a:t>
            </a:r>
            <a:r>
              <a:rPr lang="en-US" sz="1200" dirty="0"/>
              <a:t> - You will need to make certain changes to the network access, such as </a:t>
            </a:r>
            <a:r>
              <a:rPr lang="en-US" sz="1200" b="1" dirty="0"/>
              <a:t>blocking</a:t>
            </a:r>
            <a:r>
              <a:rPr lang="en-US" sz="1200" dirty="0"/>
              <a:t> anonymous SMTP connections from the Internet unless they come from the ExchangeDefender IP ranges, and blocking internal SMTP connections to the external servers in case your network is compromised</a:t>
            </a:r>
            <a:r>
              <a:rPr lang="en-US" sz="1200" dirty="0" smtClean="0"/>
              <a:t>.</a:t>
            </a:r>
          </a:p>
          <a:p>
            <a:pPr marL="171450" indent="-171450">
              <a:buFont typeface="Arial" pitchFamily="34" charset="0"/>
              <a:buChar char="•"/>
            </a:pPr>
            <a:endParaRPr lang="en-US" sz="1200" dirty="0"/>
          </a:p>
          <a:p>
            <a:pPr marL="171450" indent="-171450">
              <a:buFont typeface="Arial" pitchFamily="34" charset="0"/>
              <a:buChar char="•"/>
            </a:pPr>
            <a:r>
              <a:rPr lang="en-US" sz="1200" b="1" dirty="0"/>
              <a:t>Desktop (Administrative User) access</a:t>
            </a:r>
            <a:r>
              <a:rPr lang="en-US" sz="1200" dirty="0"/>
              <a:t> - If you wish to deploy </a:t>
            </a:r>
            <a:r>
              <a:rPr lang="en-US" sz="1200" i="1" dirty="0"/>
              <a:t>ExchangeDefender Outlook Addin, ExchangeDefender Desktop Agent</a:t>
            </a:r>
            <a:r>
              <a:rPr lang="en-US" sz="1200" dirty="0"/>
              <a:t> </a:t>
            </a:r>
            <a:r>
              <a:rPr lang="en-US" sz="1200" dirty="0" smtClean="0"/>
              <a:t>or </a:t>
            </a:r>
            <a:r>
              <a:rPr lang="en-US" sz="1200" i="1" dirty="0" smtClean="0"/>
              <a:t>ExchangeDefender </a:t>
            </a:r>
            <a:r>
              <a:rPr lang="en-US" sz="1200" i="1" dirty="0"/>
              <a:t>Web Security</a:t>
            </a:r>
            <a:r>
              <a:rPr lang="en-US" sz="1200" dirty="0"/>
              <a:t> agents, you will need to have </a:t>
            </a:r>
            <a:r>
              <a:rPr lang="en-US" sz="1200" i="1" dirty="0"/>
              <a:t>administrative access</a:t>
            </a:r>
            <a:r>
              <a:rPr lang="en-US" sz="1200" dirty="0"/>
              <a:t> to the desktop in order to install software on the local system. We also recommend creation of several shortcuts on the users' Desktop so they can quickly locate ExchangeDefender resources when they need them</a:t>
            </a:r>
            <a:r>
              <a:rPr lang="en-US" sz="1200" dirty="0" smtClean="0"/>
              <a:t>.</a:t>
            </a:r>
          </a:p>
          <a:p>
            <a:pPr marL="171450" indent="-171450">
              <a:buFont typeface="Arial" pitchFamily="34" charset="0"/>
              <a:buChar char="•"/>
            </a:pPr>
            <a:endParaRPr lang="en-US" sz="1200" dirty="0"/>
          </a:p>
          <a:p>
            <a:pPr marL="171450" indent="-171450">
              <a:buFont typeface="Arial" pitchFamily="34" charset="0"/>
              <a:buChar char="•"/>
            </a:pPr>
            <a:r>
              <a:rPr lang="en-US" sz="1200" b="1" dirty="0"/>
              <a:t>Network Configuration</a:t>
            </a:r>
            <a:r>
              <a:rPr lang="en-US" sz="1200" dirty="0"/>
              <a:t> - You will need to know the IP address that the clients mail server is currently using and you must be able to accept mail on port 25 (while ExchangeDefender can deliver mail to ports other than 25, advanced configurations are beyond the scope of this guide</a:t>
            </a:r>
            <a:r>
              <a:rPr lang="en-US" sz="1200" dirty="0" smtClean="0"/>
              <a:t>).</a:t>
            </a:r>
          </a:p>
          <a:p>
            <a:pPr marL="171450" indent="-171450">
              <a:buFont typeface="Arial" pitchFamily="34" charset="0"/>
              <a:buChar char="•"/>
            </a:pPr>
            <a:endParaRPr lang="en-US" sz="1200" dirty="0"/>
          </a:p>
          <a:p>
            <a:pPr marL="171450" indent="-171450">
              <a:buFont typeface="Arial" pitchFamily="34" charset="0"/>
              <a:buChar char="•"/>
            </a:pPr>
            <a:r>
              <a:rPr lang="en-US" sz="1200" b="1" dirty="0"/>
              <a:t>Business Requirements</a:t>
            </a:r>
            <a:r>
              <a:rPr lang="en-US" sz="1200" dirty="0"/>
              <a:t> - You will need to make business related decisions about which features of ExchangeDefender will be enabled or disabled, when you would like to receive daily or intraday SPAM reports, whether or not you wish to enable LiveArchive business continuity, which passwords to assign to the new users and the contact information for the IT or contact person in the organization.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3</a:t>
            </a:fld>
            <a:endParaRPr lang="en-US"/>
          </a:p>
        </p:txBody>
      </p:sp>
    </p:spTree>
    <p:extLst>
      <p:ext uri="{BB962C8B-B14F-4D97-AF65-F5344CB8AC3E}">
        <p14:creationId xmlns:p14="http://schemas.microsoft.com/office/powerpoint/2010/main" val="4231014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2" name="TextBox 1"/>
          <p:cNvSpPr txBox="1"/>
          <p:nvPr/>
        </p:nvSpPr>
        <p:spPr>
          <a:xfrm>
            <a:off x="457200" y="1066800"/>
            <a:ext cx="5474368" cy="323165"/>
          </a:xfrm>
          <a:prstGeom prst="rect">
            <a:avLst/>
          </a:prstGeom>
          <a:noFill/>
        </p:spPr>
        <p:txBody>
          <a:bodyPr wrap="square" rtlCol="0">
            <a:spAutoFit/>
          </a:bodyPr>
          <a:lstStyle/>
          <a:p>
            <a:r>
              <a:rPr lang="en-US" sz="1500" b="1" dirty="0" smtClean="0">
                <a:solidFill>
                  <a:srgbClr val="10539C"/>
                </a:solidFill>
                <a:latin typeface="Arial" pitchFamily="34" charset="0"/>
                <a:cs typeface="Arial" pitchFamily="34" charset="0"/>
              </a:rPr>
              <a:t>Service Provisioning</a:t>
            </a:r>
            <a:endParaRPr lang="en-US" sz="1500" b="1" dirty="0">
              <a:solidFill>
                <a:srgbClr val="10539C"/>
              </a:solidFill>
              <a:latin typeface="Arial" pitchFamily="34" charset="0"/>
              <a:cs typeface="Arial" pitchFamily="34" charset="0"/>
            </a:endParaRPr>
          </a:p>
        </p:txBody>
      </p:sp>
      <p:sp>
        <p:nvSpPr>
          <p:cNvPr id="3" name="TextBox 2"/>
          <p:cNvSpPr txBox="1"/>
          <p:nvPr/>
        </p:nvSpPr>
        <p:spPr>
          <a:xfrm>
            <a:off x="457199" y="1466165"/>
            <a:ext cx="5943600" cy="1200329"/>
          </a:xfrm>
          <a:prstGeom prst="rect">
            <a:avLst/>
          </a:prstGeom>
          <a:noFill/>
        </p:spPr>
        <p:txBody>
          <a:bodyPr wrap="square" rtlCol="0">
            <a:spAutoFit/>
          </a:bodyPr>
          <a:lstStyle/>
          <a:p>
            <a:r>
              <a:rPr lang="en-US" sz="1200" dirty="0"/>
              <a:t>ExchangeDefender Service enrollment is a four step process through which you will be adding and configuring a new domain and it's users to the service. In the first step, you will be choosing how you wish to provide the user lists to ExchangeDefender. In the second step, you will be approving the domains that are about to be protected by ExchangeDefender. In the third step you will be reviewing email addresses and display names. Finally, you will be providing the service configuration and site specific policies for the new organization.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4</a:t>
            </a:fld>
            <a:endParaRPr lang="en-US"/>
          </a:p>
        </p:txBody>
      </p:sp>
      <p:sp>
        <p:nvSpPr>
          <p:cNvPr id="7" name="TextBox 6"/>
          <p:cNvSpPr txBox="1"/>
          <p:nvPr/>
        </p:nvSpPr>
        <p:spPr>
          <a:xfrm>
            <a:off x="457201" y="2819906"/>
            <a:ext cx="5474368" cy="323165"/>
          </a:xfrm>
          <a:prstGeom prst="rect">
            <a:avLst/>
          </a:prstGeom>
          <a:noFill/>
        </p:spPr>
        <p:txBody>
          <a:bodyPr wrap="square" rtlCol="0">
            <a:spAutoFit/>
          </a:bodyPr>
          <a:lstStyle/>
          <a:p>
            <a:r>
              <a:rPr lang="en-US" sz="1500" b="1" dirty="0" smtClean="0">
                <a:solidFill>
                  <a:srgbClr val="10539C"/>
                </a:solidFill>
                <a:latin typeface="Arial" pitchFamily="34" charset="0"/>
                <a:cs typeface="Arial" pitchFamily="34" charset="0"/>
              </a:rPr>
              <a:t>Creating Users: </a:t>
            </a:r>
            <a:r>
              <a:rPr lang="en-US" sz="1200" b="1" i="1" dirty="0" smtClean="0">
                <a:solidFill>
                  <a:srgbClr val="10539C"/>
                </a:solidFill>
                <a:latin typeface="Arial" pitchFamily="34" charset="0"/>
                <a:cs typeface="Arial" pitchFamily="34" charset="0"/>
              </a:rPr>
              <a:t>How to pick the right method</a:t>
            </a:r>
            <a:endParaRPr lang="en-US" sz="1500" b="1" i="1" dirty="0">
              <a:solidFill>
                <a:srgbClr val="10539C"/>
              </a:solidFill>
              <a:latin typeface="Arial" pitchFamily="34" charset="0"/>
              <a:cs typeface="Arial" pitchFamily="34" charset="0"/>
            </a:endParaRPr>
          </a:p>
        </p:txBody>
      </p:sp>
      <p:sp>
        <p:nvSpPr>
          <p:cNvPr id="8" name="TextBox 7"/>
          <p:cNvSpPr txBox="1"/>
          <p:nvPr/>
        </p:nvSpPr>
        <p:spPr>
          <a:xfrm>
            <a:off x="457200" y="3219271"/>
            <a:ext cx="5943600" cy="3970318"/>
          </a:xfrm>
          <a:prstGeom prst="rect">
            <a:avLst/>
          </a:prstGeom>
          <a:noFill/>
        </p:spPr>
        <p:txBody>
          <a:bodyPr wrap="square" rtlCol="0">
            <a:spAutoFit/>
          </a:bodyPr>
          <a:lstStyle/>
          <a:p>
            <a:r>
              <a:rPr lang="en-US" sz="1200" dirty="0"/>
              <a:t>ExchangeDefender offers three ways to create user accounts and import email addresses that will be protected by ExchangeDefender. Please review the following information carefully before selecting one</a:t>
            </a:r>
            <a:r>
              <a:rPr lang="en-US" sz="1200" dirty="0" smtClean="0"/>
              <a:t>.</a:t>
            </a:r>
          </a:p>
          <a:p>
            <a:pPr marL="171450" indent="-171450">
              <a:buFont typeface="Arial" pitchFamily="34" charset="0"/>
              <a:buChar char="•"/>
            </a:pPr>
            <a:endParaRPr lang="en-US" sz="1200" dirty="0"/>
          </a:p>
          <a:p>
            <a:pPr marL="171450" indent="-171450">
              <a:buFont typeface="Arial" pitchFamily="34" charset="0"/>
              <a:buChar char="•"/>
            </a:pPr>
            <a:r>
              <a:rPr lang="en-US" sz="1200" b="1" dirty="0"/>
              <a:t>XML Import</a:t>
            </a:r>
            <a:r>
              <a:rPr lang="en-US" sz="1200" dirty="0"/>
              <a:t> - This method is recommended for smaller sites running Microsoft Exchange mail servers. If you choose this method you will be downloading a </a:t>
            </a:r>
            <a:r>
              <a:rPr lang="en-US" sz="1200" i="1" dirty="0"/>
              <a:t>Visual Basic Script (.</a:t>
            </a:r>
            <a:r>
              <a:rPr lang="en-US" sz="1200" i="1" dirty="0" err="1"/>
              <a:t>vbs</a:t>
            </a:r>
            <a:r>
              <a:rPr lang="en-US" sz="1200" i="1" dirty="0"/>
              <a:t>)</a:t>
            </a:r>
            <a:r>
              <a:rPr lang="en-US" sz="1200" dirty="0"/>
              <a:t> that will export </a:t>
            </a:r>
            <a:r>
              <a:rPr lang="en-US" sz="1200" i="1" dirty="0"/>
              <a:t>Active Directory</a:t>
            </a:r>
            <a:r>
              <a:rPr lang="en-US" sz="1200" dirty="0"/>
              <a:t> mail-enabled user objects in an XML file that you can upload to ExchangeDefender. All users and associated display names and email addresses will be imported</a:t>
            </a:r>
            <a:r>
              <a:rPr lang="en-US" sz="1200" dirty="0" smtClean="0"/>
              <a:t>.</a:t>
            </a:r>
          </a:p>
          <a:p>
            <a:pPr marL="171450" indent="-171450">
              <a:buFont typeface="Arial" pitchFamily="34" charset="0"/>
              <a:buChar char="•"/>
            </a:pPr>
            <a:endParaRPr lang="en-US" sz="1200" dirty="0"/>
          </a:p>
          <a:p>
            <a:pPr marL="171450" indent="-171450">
              <a:buFont typeface="Arial" pitchFamily="34" charset="0"/>
              <a:buChar char="•"/>
            </a:pPr>
            <a:r>
              <a:rPr lang="en-US" sz="1200" b="1" dirty="0"/>
              <a:t>Manual Configuration</a:t>
            </a:r>
            <a:r>
              <a:rPr lang="en-US" sz="1200" dirty="0"/>
              <a:t> - This method is recommended for smaller sites and servers that are not running Microsoft Exchange and do not have an LDAP directory. Manual Configuration allows you to use a wizard import tool to type in users names and email addresses directly into ExchangeDefender</a:t>
            </a:r>
            <a:r>
              <a:rPr lang="en-US" sz="1200" dirty="0" smtClean="0"/>
              <a:t>.</a:t>
            </a:r>
          </a:p>
          <a:p>
            <a:pPr marL="171450" indent="-171450">
              <a:buFont typeface="Arial" pitchFamily="34" charset="0"/>
              <a:buChar char="•"/>
            </a:pPr>
            <a:endParaRPr lang="en-US" sz="1200" dirty="0"/>
          </a:p>
          <a:p>
            <a:pPr marL="171450" indent="-171450">
              <a:buFont typeface="Arial" pitchFamily="34" charset="0"/>
              <a:buChar char="•"/>
            </a:pPr>
            <a:r>
              <a:rPr lang="en-US" sz="1200" b="1" dirty="0"/>
              <a:t>XDSYNC LDAP tool for ExchangeDefender</a:t>
            </a:r>
            <a:r>
              <a:rPr lang="en-US" sz="1200" dirty="0"/>
              <a:t> - This method is recommended for larger deployments of Microsoft Exchange, or environments with high user turnover. By installing </a:t>
            </a:r>
            <a:r>
              <a:rPr lang="en-US" sz="1200" i="1" dirty="0"/>
              <a:t>XDSYNC LDAP tool</a:t>
            </a:r>
            <a:r>
              <a:rPr lang="en-US" sz="1200" dirty="0"/>
              <a:t> on your Microsoft Exchange server you will be assured that all changes to your mail-enabled Active Directory users will be applied to ExchangeDefender, removing any maintenance and user management of ExchangeDefender or double data entry.</a:t>
            </a:r>
          </a:p>
        </p:txBody>
      </p:sp>
    </p:spTree>
    <p:extLst>
      <p:ext uri="{BB962C8B-B14F-4D97-AF65-F5344CB8AC3E}">
        <p14:creationId xmlns:p14="http://schemas.microsoft.com/office/powerpoint/2010/main" val="2584868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2" name="TextBox 1"/>
          <p:cNvSpPr txBox="1"/>
          <p:nvPr/>
        </p:nvSpPr>
        <p:spPr>
          <a:xfrm>
            <a:off x="457200" y="1066800"/>
            <a:ext cx="5474368" cy="323165"/>
          </a:xfrm>
          <a:prstGeom prst="rect">
            <a:avLst/>
          </a:prstGeom>
          <a:noFill/>
        </p:spPr>
        <p:txBody>
          <a:bodyPr wrap="square" rtlCol="0">
            <a:spAutoFit/>
          </a:bodyPr>
          <a:lstStyle/>
          <a:p>
            <a:r>
              <a:rPr lang="en-US" sz="1500" b="1" dirty="0" smtClean="0">
                <a:solidFill>
                  <a:srgbClr val="10539C"/>
                </a:solidFill>
                <a:latin typeface="Arial" pitchFamily="34" charset="0"/>
                <a:cs typeface="Arial" pitchFamily="34" charset="0"/>
              </a:rPr>
              <a:t>Service Enrollment</a:t>
            </a:r>
            <a:endParaRPr lang="en-US" sz="1500" b="1" dirty="0">
              <a:solidFill>
                <a:srgbClr val="10539C"/>
              </a:solidFill>
              <a:latin typeface="Arial" pitchFamily="34" charset="0"/>
              <a:cs typeface="Arial" pitchFamily="34" charset="0"/>
            </a:endParaRPr>
          </a:p>
        </p:txBody>
      </p:sp>
      <p:sp>
        <p:nvSpPr>
          <p:cNvPr id="3" name="TextBox 2"/>
          <p:cNvSpPr txBox="1"/>
          <p:nvPr/>
        </p:nvSpPr>
        <p:spPr>
          <a:xfrm>
            <a:off x="457199" y="1466165"/>
            <a:ext cx="5943600" cy="3785652"/>
          </a:xfrm>
          <a:prstGeom prst="rect">
            <a:avLst/>
          </a:prstGeom>
          <a:noFill/>
        </p:spPr>
        <p:txBody>
          <a:bodyPr wrap="square" rtlCol="0">
            <a:spAutoFit/>
          </a:bodyPr>
          <a:lstStyle/>
          <a:p>
            <a:r>
              <a:rPr lang="en-US" sz="1200" dirty="0"/>
              <a:t>Protecting a domain with ExchangeDefender is quick and simple. First, let's get the list of users to add to ExchangeDefender</a:t>
            </a:r>
            <a:r>
              <a:rPr lang="en-US" sz="1200" dirty="0" smtClean="0"/>
              <a:t>.</a:t>
            </a:r>
          </a:p>
          <a:p>
            <a:endParaRPr lang="en-US" sz="1200" dirty="0"/>
          </a:p>
          <a:p>
            <a:r>
              <a:rPr lang="en-US" sz="1200" b="1" dirty="0"/>
              <a:t>1.</a:t>
            </a:r>
            <a:r>
              <a:rPr lang="en-US" sz="1200" dirty="0"/>
              <a:t> To start the process please login as the </a:t>
            </a:r>
            <a:r>
              <a:rPr lang="en-US" sz="1200" i="1" dirty="0" smtClean="0"/>
              <a:t>Service Provider at </a:t>
            </a:r>
            <a:r>
              <a:rPr lang="en-US" sz="1200" dirty="0" smtClean="0">
                <a:hlinkClick r:id="rId3"/>
              </a:rPr>
              <a:t>https</a:t>
            </a:r>
            <a:r>
              <a:rPr lang="en-US" sz="1200" dirty="0">
                <a:hlinkClick r:id="rId3"/>
              </a:rPr>
              <a:t>://admin.exchangedefender.com</a:t>
            </a:r>
            <a:r>
              <a:rPr lang="en-US" sz="1200" dirty="0"/>
              <a:t>. Click on the </a:t>
            </a:r>
            <a:r>
              <a:rPr lang="en-US" sz="1200" b="1" dirty="0"/>
              <a:t>Management tab </a:t>
            </a:r>
            <a:r>
              <a:rPr lang="en-US" sz="1200" dirty="0"/>
              <a:t>and then on the </a:t>
            </a:r>
            <a:r>
              <a:rPr lang="en-US" sz="1200" b="1" dirty="0"/>
              <a:t>New User Wizard</a:t>
            </a:r>
            <a:r>
              <a:rPr lang="en-US" sz="1200" b="1" dirty="0" smtClean="0"/>
              <a:t>:</a:t>
            </a:r>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dirty="0"/>
          </a:p>
          <a:p>
            <a:r>
              <a:rPr lang="en-US" sz="1200" dirty="0"/>
              <a:t> </a:t>
            </a:r>
            <a:r>
              <a:rPr lang="en-US" sz="1200" dirty="0"/>
              <a:t/>
            </a:r>
            <a:br>
              <a:rPr lang="en-US" sz="1200" dirty="0"/>
            </a:br>
            <a:r>
              <a:rPr lang="en-US" sz="1200" dirty="0"/>
              <a:t/>
            </a:r>
            <a:br>
              <a:rPr lang="en-US" sz="1200" dirty="0"/>
            </a:br>
            <a:r>
              <a:rPr lang="en-US" sz="1200" b="1" dirty="0"/>
              <a:t>2.</a:t>
            </a:r>
            <a:r>
              <a:rPr lang="en-US" sz="1200" dirty="0"/>
              <a:t> Select how you wish to create your users: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5</a:t>
            </a:fld>
            <a:endParaRPr lang="en-US"/>
          </a:p>
        </p:txBody>
      </p:sp>
      <p:pic>
        <p:nvPicPr>
          <p:cNvPr id="1026" name="Picture 2" descr="http://www.exchangedefender.com/images/enroll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743200"/>
            <a:ext cx="5638800" cy="1766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xchangedefender.com/images/enroll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40" y="5410200"/>
            <a:ext cx="5614060" cy="290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63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3" name="TextBox 2"/>
          <p:cNvSpPr txBox="1"/>
          <p:nvPr/>
        </p:nvSpPr>
        <p:spPr>
          <a:xfrm>
            <a:off x="457199" y="1066800"/>
            <a:ext cx="5943600" cy="3785652"/>
          </a:xfrm>
          <a:prstGeom prst="rect">
            <a:avLst/>
          </a:prstGeom>
          <a:noFill/>
        </p:spPr>
        <p:txBody>
          <a:bodyPr wrap="square" rtlCol="0">
            <a:spAutoFit/>
          </a:bodyPr>
          <a:lstStyle/>
          <a:p>
            <a:r>
              <a:rPr lang="en-US" sz="1200" dirty="0"/>
              <a:t>If you wish to </a:t>
            </a:r>
            <a:r>
              <a:rPr lang="en-US" sz="1200" i="1" dirty="0"/>
              <a:t>type in the accounts manually</a:t>
            </a:r>
            <a:r>
              <a:rPr lang="en-US" sz="1200" dirty="0"/>
              <a:t>, or if you wish to </a:t>
            </a:r>
            <a:r>
              <a:rPr lang="en-US" sz="1200" i="1" dirty="0"/>
              <a:t>use the XDSYNC LDAP tool for ExchangeDefender</a:t>
            </a:r>
            <a:r>
              <a:rPr lang="en-US" sz="1200" dirty="0"/>
              <a:t>, select </a:t>
            </a:r>
            <a:r>
              <a:rPr lang="en-US" sz="1200" b="1" dirty="0"/>
              <a:t>"Type in accounts manually."</a:t>
            </a:r>
            <a:r>
              <a:rPr lang="en-US" sz="1200" dirty="0"/>
              <a:t> And skip to step #4.</a:t>
            </a:r>
          </a:p>
          <a:p>
            <a:r>
              <a:rPr lang="en-US" sz="1200" dirty="0"/>
              <a:t>If you wish to use </a:t>
            </a:r>
            <a:r>
              <a:rPr lang="en-US" sz="1200" i="1" dirty="0"/>
              <a:t>the XML Dump script</a:t>
            </a:r>
            <a:r>
              <a:rPr lang="en-US" sz="1200" dirty="0"/>
              <a:t>, which we recommend, please download the script from the screen above and proceed to step #3</a:t>
            </a:r>
            <a:r>
              <a:rPr lang="en-US" sz="1200" dirty="0" smtClean="0"/>
              <a:t>.</a:t>
            </a:r>
          </a:p>
          <a:p>
            <a:endParaRPr lang="en-US" sz="1200" dirty="0"/>
          </a:p>
          <a:p>
            <a:r>
              <a:rPr lang="en-US" sz="1200" b="1" dirty="0"/>
              <a:t>3.</a:t>
            </a:r>
            <a:r>
              <a:rPr lang="en-US" sz="1200" dirty="0"/>
              <a:t> If you have chosen to use the </a:t>
            </a:r>
            <a:r>
              <a:rPr lang="en-US" sz="1200" i="1" dirty="0"/>
              <a:t>XML Dump script</a:t>
            </a:r>
            <a:r>
              <a:rPr lang="en-US" sz="1200" dirty="0"/>
              <a:t> (Visual Basic) please download it to your Microsoft Exchange server and execute it at the command prompt as follows</a:t>
            </a:r>
            <a:r>
              <a:rPr lang="en-US" sz="1200" dirty="0" smtClean="0"/>
              <a:t>:</a:t>
            </a:r>
          </a:p>
          <a:p>
            <a:endParaRPr lang="en-US" sz="1200" dirty="0"/>
          </a:p>
          <a:p>
            <a:r>
              <a:rPr lang="en-US" sz="1200" i="1" dirty="0" err="1"/>
              <a:t>cscript</a:t>
            </a:r>
            <a:r>
              <a:rPr lang="en-US" sz="1200" i="1" dirty="0"/>
              <a:t> </a:t>
            </a:r>
            <a:r>
              <a:rPr lang="en-US" sz="1200" i="1" dirty="0" smtClean="0"/>
              <a:t>ExportAddresses.vbs</a:t>
            </a:r>
          </a:p>
          <a:p>
            <a:endParaRPr lang="en-US" sz="1200" dirty="0"/>
          </a:p>
          <a:p>
            <a:r>
              <a:rPr lang="en-US" sz="1200" dirty="0"/>
              <a:t>This script will create an XML file that you will have to upload to the screen above. The file is </a:t>
            </a:r>
            <a:r>
              <a:rPr lang="en-US" sz="1200" i="1" dirty="0"/>
              <a:t>C:\</a:t>
            </a:r>
            <a:r>
              <a:rPr lang="en-US" sz="1200" i="1" dirty="0" smtClean="0"/>
              <a:t>EmailAddresses.xml</a:t>
            </a:r>
          </a:p>
          <a:p>
            <a:endParaRPr lang="en-US" sz="1200" dirty="0"/>
          </a:p>
          <a:p>
            <a:r>
              <a:rPr lang="en-US" sz="1200" dirty="0"/>
              <a:t>Click on </a:t>
            </a:r>
            <a:r>
              <a:rPr lang="en-US" sz="1200" b="1" dirty="0"/>
              <a:t>Upload</a:t>
            </a:r>
            <a:r>
              <a:rPr lang="en-US" sz="1200" dirty="0"/>
              <a:t> and when the file is confirmed, click on </a:t>
            </a:r>
            <a:r>
              <a:rPr lang="en-US" sz="1200" b="1" dirty="0"/>
              <a:t>Next</a:t>
            </a:r>
            <a:r>
              <a:rPr lang="en-US" sz="1200" dirty="0"/>
              <a:t>. Proceed to step #4</a:t>
            </a:r>
            <a:r>
              <a:rPr lang="en-US" sz="1200" dirty="0" smtClean="0"/>
              <a:t>.</a:t>
            </a:r>
          </a:p>
          <a:p>
            <a:endParaRPr lang="en-US" sz="1200" dirty="0"/>
          </a:p>
          <a:p>
            <a:r>
              <a:rPr lang="en-US" sz="1200" b="1" dirty="0"/>
              <a:t>4.</a:t>
            </a:r>
            <a:r>
              <a:rPr lang="en-US" sz="1200" dirty="0"/>
              <a:t> In this step you will be asked to provide the domain names that will be protected on this server. You must type in the domain names and click on Add to validate the domains. If you import an XML file, the system will already list the domain names it has identified in the XML file. If there are any problems with the domains (such as invalid domain or a domain that is already protected by ExchangeDefender) they will show in </a:t>
            </a:r>
            <a:r>
              <a:rPr lang="en-US" sz="1200" dirty="0" err="1"/>
              <a:t>the</a:t>
            </a:r>
            <a:r>
              <a:rPr lang="en-US" sz="1200" i="1" dirty="0" err="1"/>
              <a:t>"Conflict</a:t>
            </a:r>
            <a:r>
              <a:rPr lang="en-US" sz="1200" i="1" dirty="0"/>
              <a:t>"</a:t>
            </a:r>
            <a:r>
              <a:rPr lang="en-US" sz="1200" dirty="0"/>
              <a:t> section at the top.</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6</a:t>
            </a:fld>
            <a:endParaRPr lang="en-US"/>
          </a:p>
        </p:txBody>
      </p:sp>
      <p:pic>
        <p:nvPicPr>
          <p:cNvPr id="2050" name="Picture 2" descr="http://www.exchangedefender.com/images/enroll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4953000"/>
            <a:ext cx="564141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04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3" name="TextBox 2"/>
          <p:cNvSpPr txBox="1"/>
          <p:nvPr/>
        </p:nvSpPr>
        <p:spPr>
          <a:xfrm>
            <a:off x="457199" y="1066800"/>
            <a:ext cx="5943600" cy="5632311"/>
          </a:xfrm>
          <a:prstGeom prst="rect">
            <a:avLst/>
          </a:prstGeom>
          <a:noFill/>
        </p:spPr>
        <p:txBody>
          <a:bodyPr wrap="square" rtlCol="0">
            <a:spAutoFit/>
          </a:bodyPr>
          <a:lstStyle/>
          <a:p>
            <a:r>
              <a:rPr lang="en-US" sz="1200" b="1" dirty="0"/>
              <a:t>5.</a:t>
            </a:r>
            <a:r>
              <a:rPr lang="en-US" sz="1200" dirty="0"/>
              <a:t> In this step we will confirm that our users are listed correctly</a:t>
            </a:r>
            <a:r>
              <a:rPr lang="en-US" sz="1200" dirty="0" smtClean="0"/>
              <a:t>. </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r>
              <a:rPr lang="en-US" sz="1200" dirty="0" smtClean="0"/>
              <a:t>You </a:t>
            </a:r>
            <a:r>
              <a:rPr lang="en-US" sz="1200" dirty="0"/>
              <a:t>can add users to this list manually by typing in the users name and email address in the form on the bottom and clicking </a:t>
            </a:r>
            <a:r>
              <a:rPr lang="en-US" sz="1200" b="1" dirty="0"/>
              <a:t>Add</a:t>
            </a:r>
            <a:r>
              <a:rPr lang="en-US" sz="1200" dirty="0"/>
              <a:t>. Each user and alias will show up and you can </a:t>
            </a:r>
            <a:r>
              <a:rPr lang="en-US" sz="1200" i="1" dirty="0"/>
              <a:t>add, remove or delete aliases or users</a:t>
            </a:r>
            <a:r>
              <a:rPr lang="en-US" sz="1200" dirty="0"/>
              <a:t> from this list in </a:t>
            </a:r>
            <a:r>
              <a:rPr lang="en-US" sz="1200" dirty="0" err="1"/>
              <a:t>realtime</a:t>
            </a:r>
            <a:r>
              <a:rPr lang="en-US" sz="1200" dirty="0" smtClean="0"/>
              <a:t>.</a:t>
            </a:r>
          </a:p>
          <a:p>
            <a:endParaRPr lang="en-US" sz="1200" dirty="0"/>
          </a:p>
          <a:p>
            <a:r>
              <a:rPr lang="en-US" sz="1200" b="1" dirty="0"/>
              <a:t>Note:</a:t>
            </a:r>
            <a:r>
              <a:rPr lang="en-US" sz="1200" dirty="0"/>
              <a:t> If you are using </a:t>
            </a:r>
            <a:r>
              <a:rPr lang="en-US" sz="1200" i="1" dirty="0"/>
              <a:t>XDSYNC LDAP tool</a:t>
            </a:r>
            <a:r>
              <a:rPr lang="en-US" sz="1200" dirty="0"/>
              <a:t>, you should only add the </a:t>
            </a:r>
            <a:r>
              <a:rPr lang="en-US" sz="1200" i="1" dirty="0"/>
              <a:t>Administrator account</a:t>
            </a:r>
            <a:r>
              <a:rPr lang="en-US" sz="1200" dirty="0"/>
              <a:t> here. The rest of the users will be uploaded automatically by </a:t>
            </a:r>
            <a:r>
              <a:rPr lang="en-US" sz="1200" i="1" dirty="0"/>
              <a:t>XDSYNC</a:t>
            </a:r>
            <a:r>
              <a:rPr lang="en-US" sz="1200" dirty="0"/>
              <a:t>.</a:t>
            </a:r>
          </a:p>
          <a:p>
            <a:endParaRPr lang="en-US" sz="12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7</a:t>
            </a:fld>
            <a:endParaRPr lang="en-US"/>
          </a:p>
        </p:txBody>
      </p:sp>
      <p:pic>
        <p:nvPicPr>
          <p:cNvPr id="3074" name="Picture 2" descr="http://www.exchangedefender.com/images/enroll_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1459946"/>
            <a:ext cx="5641415" cy="364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347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sp>
        <p:nvSpPr>
          <p:cNvPr id="3" name="TextBox 2"/>
          <p:cNvSpPr txBox="1"/>
          <p:nvPr/>
        </p:nvSpPr>
        <p:spPr>
          <a:xfrm>
            <a:off x="457199" y="1066800"/>
            <a:ext cx="5943600" cy="7478970"/>
          </a:xfrm>
          <a:prstGeom prst="rect">
            <a:avLst/>
          </a:prstGeom>
          <a:noFill/>
        </p:spPr>
        <p:txBody>
          <a:bodyPr wrap="square" rtlCol="0">
            <a:spAutoFit/>
          </a:bodyPr>
          <a:lstStyle/>
          <a:p>
            <a:r>
              <a:rPr lang="en-US" sz="1200" b="1" dirty="0"/>
              <a:t>6.</a:t>
            </a:r>
            <a:r>
              <a:rPr lang="en-US" sz="1200" dirty="0"/>
              <a:t> Finally, let's configure the </a:t>
            </a:r>
            <a:r>
              <a:rPr lang="en-US" sz="1200" dirty="0" smtClean="0"/>
              <a:t>domain policies.</a:t>
            </a:r>
          </a:p>
          <a:p>
            <a:endParaRPr lang="en-US" sz="1200" dirty="0" smtClean="0"/>
          </a:p>
          <a:p>
            <a:pPr marL="171450" indent="-171450">
              <a:buFont typeface="Arial" pitchFamily="34" charset="0"/>
              <a:buChar char="•"/>
            </a:pPr>
            <a:r>
              <a:rPr lang="en-US" sz="1200" b="1" dirty="0"/>
              <a:t>Users Password</a:t>
            </a:r>
            <a:r>
              <a:rPr lang="en-US" sz="1200" dirty="0"/>
              <a:t> - Please select the default password that will be assigned to the accounts you are about to create. Users can change this password at any time.</a:t>
            </a:r>
          </a:p>
          <a:p>
            <a:pPr marL="171450" indent="-171450">
              <a:buFont typeface="Arial" pitchFamily="34" charset="0"/>
              <a:buChar char="•"/>
            </a:pPr>
            <a:r>
              <a:rPr lang="en-US" sz="1200" b="1" dirty="0"/>
              <a:t>Administrator</a:t>
            </a:r>
            <a:r>
              <a:rPr lang="en-US" sz="1200" dirty="0"/>
              <a:t> - Administrator is typically the IT contact person at the organization and the users on whose behalf all welcome messages are sent to the users. Note: The password assigned here is the domain password that the site administrator can use to login to admin.exchangedefender.com and manage all the user and domain configurations.</a:t>
            </a:r>
          </a:p>
          <a:p>
            <a:pPr marL="171450" indent="-171450">
              <a:buFont typeface="Arial" pitchFamily="34" charset="0"/>
              <a:buChar char="•"/>
            </a:pPr>
            <a:r>
              <a:rPr lang="en-US" sz="1200" b="1" dirty="0"/>
              <a:t>Inbound IP Address</a:t>
            </a:r>
            <a:r>
              <a:rPr lang="en-US" sz="1200" dirty="0"/>
              <a:t> - This is the IP address to which we will deliver all inbound mail. If you have a complex inbound network and wish to load balance the delivery across multiple servers or create a failover scenario, click on </a:t>
            </a:r>
            <a:r>
              <a:rPr lang="en-US" sz="1200" b="1" dirty="0"/>
              <a:t>Advanced Settings</a:t>
            </a:r>
            <a:r>
              <a:rPr lang="en-US" sz="1200" dirty="0"/>
              <a:t>.</a:t>
            </a:r>
          </a:p>
          <a:p>
            <a:pPr marL="171450" indent="-171450">
              <a:buFont typeface="Arial" pitchFamily="34" charset="0"/>
              <a:buChar char="•"/>
            </a:pPr>
            <a:r>
              <a:rPr lang="en-US" sz="1200" b="1" dirty="0"/>
              <a:t>Outbound IP Address</a:t>
            </a:r>
            <a:r>
              <a:rPr lang="en-US" sz="1200" dirty="0"/>
              <a:t> - This is the IP address from which we will accept outbound mail. If you have more than one IP address please provide it under </a:t>
            </a:r>
            <a:r>
              <a:rPr lang="en-US" sz="1200" b="1" dirty="0"/>
              <a:t>Advanced Settings</a:t>
            </a:r>
            <a:r>
              <a:rPr lang="en-US" sz="1200" dirty="0"/>
              <a:t>. </a:t>
            </a:r>
            <a:r>
              <a:rPr lang="en-US" sz="1200" b="1" dirty="0"/>
              <a:t>Note:</a:t>
            </a:r>
            <a:r>
              <a:rPr lang="en-US" sz="1200" dirty="0"/>
              <a:t> Typically the inbound and outbound IP address are the same.</a:t>
            </a:r>
          </a:p>
          <a:p>
            <a:pPr marL="171450" indent="-171450">
              <a:buFont typeface="Arial" pitchFamily="34" charset="0"/>
              <a:buChar char="•"/>
            </a:pPr>
            <a:r>
              <a:rPr lang="en-US" sz="1200" b="1" dirty="0"/>
              <a:t>SPAM Action</a:t>
            </a:r>
            <a:r>
              <a:rPr lang="en-US" sz="1200" dirty="0"/>
              <a:t> - What should we do with SPAM messages? We recommend to quarantine them.</a:t>
            </a:r>
          </a:p>
          <a:p>
            <a:pPr marL="171450" indent="-171450">
              <a:buFont typeface="Arial" pitchFamily="34" charset="0"/>
              <a:buChar char="•"/>
            </a:pPr>
            <a:r>
              <a:rPr lang="en-US" sz="1200" b="1" dirty="0" err="1"/>
              <a:t>SureSPAM</a:t>
            </a:r>
            <a:r>
              <a:rPr lang="en-US" sz="1200" b="1" dirty="0"/>
              <a:t> Action</a:t>
            </a:r>
            <a:r>
              <a:rPr lang="en-US" sz="1200" dirty="0"/>
              <a:t> - What should we do with </a:t>
            </a:r>
            <a:r>
              <a:rPr lang="en-US" sz="1200" dirty="0" err="1"/>
              <a:t>SureSPAM</a:t>
            </a:r>
            <a:r>
              <a:rPr lang="en-US" sz="1200" dirty="0"/>
              <a:t> messages? We recommend to delete them.</a:t>
            </a:r>
          </a:p>
          <a:p>
            <a:pPr marL="171450" indent="-171450">
              <a:buFont typeface="Arial" pitchFamily="34" charset="0"/>
              <a:buChar char="•"/>
            </a:pPr>
            <a:r>
              <a:rPr lang="en-US" sz="1200" b="1" dirty="0"/>
              <a:t>SPAM Life</a:t>
            </a:r>
            <a:r>
              <a:rPr lang="en-US" sz="1200" dirty="0"/>
              <a:t> - How long should we keep the SPAM messages in the quarantine? By default we only keep 7 days meaning the user can release any quarantined SPAM messages received over the past seven days. Around holidays it makes sense to extend this period if staff takes longer vacations. </a:t>
            </a:r>
            <a:r>
              <a:rPr lang="en-US" sz="1200" b="1" dirty="0"/>
              <a:t>Note:</a:t>
            </a:r>
            <a:r>
              <a:rPr lang="en-US" sz="1200" dirty="0"/>
              <a:t> We do not recommend changing this interval. Doing so causes exponential performance degradation because the database is larger and queries run exponentially slower.</a:t>
            </a:r>
          </a:p>
          <a:p>
            <a:pPr marL="171450" indent="-171450">
              <a:buFont typeface="Arial" pitchFamily="34" charset="0"/>
              <a:buChar char="•"/>
            </a:pPr>
            <a:r>
              <a:rPr lang="en-US" sz="1200" b="1" dirty="0"/>
              <a:t>Report Options</a:t>
            </a:r>
            <a:r>
              <a:rPr lang="en-US" sz="1200" dirty="0"/>
              <a:t> - Choose if you want to enable Daily or Intraday SPAM digest reports. We recommend disabling these reports and relying on the portal, Outlook Addin or Desktop agent.</a:t>
            </a:r>
          </a:p>
          <a:p>
            <a:pPr marL="171450" indent="-171450">
              <a:buFont typeface="Arial" pitchFamily="34" charset="0"/>
              <a:buChar char="•"/>
            </a:pPr>
            <a:r>
              <a:rPr lang="en-US" sz="1200" b="1" dirty="0"/>
              <a:t>Report Schedule</a:t>
            </a:r>
            <a:r>
              <a:rPr lang="en-US" sz="1200" dirty="0"/>
              <a:t> - If you have enabled the SPAM digest reports, pick the time at which you would like to have them generated. It takes up to 30 minutes for the report to be generated so please keep in mind that this setting only controls when the report is scheduled to be processed, not when it will be delivered.</a:t>
            </a:r>
          </a:p>
          <a:p>
            <a:pPr marL="171450" indent="-171450">
              <a:buFont typeface="Arial" pitchFamily="34" charset="0"/>
              <a:buChar char="•"/>
            </a:pPr>
            <a:r>
              <a:rPr lang="en-US" sz="1200" b="1" dirty="0"/>
              <a:t>Report Contents</a:t>
            </a:r>
            <a:r>
              <a:rPr lang="en-US" sz="1200" dirty="0"/>
              <a:t> - Report Contents allow users that have a lot of email addresses to not report email addresses that have no SPAM in the quarantine. Enabling this removes pages of </a:t>
            </a:r>
            <a:r>
              <a:rPr lang="en-US" sz="1200" i="1" dirty="0"/>
              <a:t>"No SPAM Quarantined"</a:t>
            </a:r>
            <a:r>
              <a:rPr lang="en-US" sz="1200" dirty="0"/>
              <a:t> in the report and reduces the report size.</a:t>
            </a:r>
          </a:p>
          <a:p>
            <a:pPr marL="171450" indent="-171450">
              <a:buFont typeface="Arial" pitchFamily="34" charset="0"/>
              <a:buChar char="•"/>
            </a:pPr>
            <a:r>
              <a:rPr lang="en-US" sz="1200" b="1" dirty="0"/>
              <a:t>Time Zone</a:t>
            </a:r>
            <a:r>
              <a:rPr lang="en-US" sz="1200" dirty="0"/>
              <a:t> - Time zone in which the clients server is located.</a:t>
            </a:r>
          </a:p>
          <a:p>
            <a:pPr marL="171450" indent="-171450">
              <a:buFont typeface="Arial" pitchFamily="34" charset="0"/>
              <a:buChar char="•"/>
            </a:pPr>
            <a:r>
              <a:rPr lang="en-US" sz="1200" b="1" dirty="0"/>
              <a:t>LiveArchive</a:t>
            </a:r>
            <a:r>
              <a:rPr lang="en-US" sz="1200" dirty="0"/>
              <a:t> - Select to enable or disable </a:t>
            </a:r>
            <a:r>
              <a:rPr lang="en-US" sz="1200" i="1" dirty="0"/>
              <a:t>LiveArchive</a:t>
            </a:r>
            <a:r>
              <a:rPr lang="en-US" sz="1200" dirty="0"/>
              <a:t> Business Continuity. If you choose to enable this solution, each user must login to their account when the domain is created in order to initialize the mailbox.</a:t>
            </a:r>
          </a:p>
          <a:p>
            <a:endParaRPr lang="en-US" sz="1200" dirty="0" smtClean="0"/>
          </a:p>
          <a:p>
            <a:endParaRPr lang="en-US" sz="12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8</a:t>
            </a:fld>
            <a:endParaRPr lang="en-US"/>
          </a:p>
        </p:txBody>
      </p:sp>
    </p:spTree>
    <p:extLst>
      <p:ext uri="{BB962C8B-B14F-4D97-AF65-F5344CB8AC3E}">
        <p14:creationId xmlns:p14="http://schemas.microsoft.com/office/powerpoint/2010/main" val="1999059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4" name="Slide Number Placeholder 3"/>
          <p:cNvSpPr>
            <a:spLocks noGrp="1"/>
          </p:cNvSpPr>
          <p:nvPr>
            <p:ph type="sldNum" sz="quarter" idx="12"/>
          </p:nvPr>
        </p:nvSpPr>
        <p:spPr/>
        <p:txBody>
          <a:bodyPr/>
          <a:lstStyle/>
          <a:p>
            <a:fld id="{001EE336-B501-4A1F-B03F-3B06E1EFA21F}" type="slidenum">
              <a:rPr lang="en-US" smtClean="0"/>
              <a:t>9</a:t>
            </a:fld>
            <a:endParaRPr lang="en-US"/>
          </a:p>
        </p:txBody>
      </p:sp>
      <p:pic>
        <p:nvPicPr>
          <p:cNvPr id="4098" name="Picture 2" descr="http://www.exchangedefender.com/images/enroll_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838200"/>
            <a:ext cx="5410200" cy="814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55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TotalTime>
  <Words>842</Words>
  <Application>Microsoft Office PowerPoint</Application>
  <PresentationFormat>On-screen Show (4:3)</PresentationFormat>
  <Paragraphs>458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36</cp:revision>
  <dcterms:created xsi:type="dcterms:W3CDTF">2011-04-25T17:25:10Z</dcterms:created>
  <dcterms:modified xsi:type="dcterms:W3CDTF">2012-03-12T16:17:36Z</dcterms:modified>
</cp:coreProperties>
</file>